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9" r:id="rId2"/>
    <p:sldId id="326" r:id="rId3"/>
    <p:sldId id="317" r:id="rId4"/>
    <p:sldId id="261" r:id="rId5"/>
    <p:sldId id="327" r:id="rId6"/>
    <p:sldId id="333" r:id="rId7"/>
    <p:sldId id="334" r:id="rId8"/>
    <p:sldId id="328" r:id="rId9"/>
    <p:sldId id="329" r:id="rId10"/>
    <p:sldId id="330" r:id="rId11"/>
    <p:sldId id="335" r:id="rId12"/>
    <p:sldId id="336" r:id="rId13"/>
    <p:sldId id="337" r:id="rId14"/>
    <p:sldId id="338" r:id="rId15"/>
    <p:sldId id="340" r:id="rId16"/>
    <p:sldId id="339" r:id="rId17"/>
    <p:sldId id="342" r:id="rId18"/>
    <p:sldId id="343" r:id="rId19"/>
    <p:sldId id="345" r:id="rId20"/>
    <p:sldId id="349" r:id="rId21"/>
    <p:sldId id="348" r:id="rId22"/>
    <p:sldId id="374" r:id="rId23"/>
    <p:sldId id="375" r:id="rId24"/>
    <p:sldId id="376" r:id="rId25"/>
    <p:sldId id="350" r:id="rId26"/>
    <p:sldId id="358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77" r:id="rId35"/>
    <p:sldId id="378" r:id="rId36"/>
    <p:sldId id="363" r:id="rId37"/>
    <p:sldId id="359" r:id="rId38"/>
    <p:sldId id="360" r:id="rId39"/>
    <p:sldId id="361" r:id="rId40"/>
    <p:sldId id="362" r:id="rId41"/>
    <p:sldId id="364" r:id="rId42"/>
    <p:sldId id="380" r:id="rId43"/>
    <p:sldId id="379" r:id="rId44"/>
    <p:sldId id="365" r:id="rId45"/>
    <p:sldId id="384" r:id="rId46"/>
    <p:sldId id="366" r:id="rId47"/>
    <p:sldId id="367" r:id="rId48"/>
    <p:sldId id="368" r:id="rId49"/>
    <p:sldId id="369" r:id="rId50"/>
    <p:sldId id="370" r:id="rId51"/>
    <p:sldId id="371" r:id="rId52"/>
    <p:sldId id="381" r:id="rId53"/>
    <p:sldId id="372" r:id="rId54"/>
    <p:sldId id="373" r:id="rId55"/>
    <p:sldId id="344" r:id="rId56"/>
    <p:sldId id="382" r:id="rId57"/>
    <p:sldId id="383" r:id="rId58"/>
    <p:sldId id="385" r:id="rId59"/>
    <p:sldId id="284" r:id="rId60"/>
  </p:sldIdLst>
  <p:sldSz cx="12192000" cy="6858000"/>
  <p:notesSz cx="6858000" cy="9144000"/>
  <p:embeddedFontLst>
    <p:embeddedFont>
      <p:font typeface="나눔명조 ExtraBold" charset="-127"/>
      <p:bold r:id="rId62"/>
    </p:embeddedFont>
    <p:embeddedFont>
      <p:font typeface="나눔스퀘어 Bold" pitchFamily="50" charset="-127"/>
      <p:bold r:id="rId63"/>
    </p:embeddedFont>
    <p:embeddedFont>
      <p:font typeface="나눔스퀘어 ExtraBold" pitchFamily="50" charset="-127"/>
      <p:bold r:id="rId64"/>
    </p:embeddedFont>
    <p:embeddedFont>
      <p:font typeface="맑은 고딕" pitchFamily="50" charset="-127"/>
      <p:regular r:id="rId65"/>
      <p:bold r:id="rId66"/>
    </p:embeddedFont>
    <p:embeddedFont>
      <p:font typeface="나눔스퀘어" pitchFamily="50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-366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C4FAA68A-CAFB-4CB5-B979-BDD8135DDEFB}" type="datetimeFigureOut">
              <a:rPr lang="ko-KR" altLang="en-US" smtClean="0"/>
              <a:pPr/>
              <a:t>2022-06-24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3EB149C-1314-475A-8ED1-5C64C11C71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4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4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0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72169-B00B-1049-8025-EB5449A02E3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2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55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4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0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327EB-1FEE-41E3-BC13-2CE37D8661D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C24B74-5CF8-47A4-BF51-4C9FAA97F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C53A9AE-985B-42AD-A3AB-97BEF6942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B04518-F038-4989-88FD-7CD66126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250627-F051-43DC-950A-08E407E4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355281-7A5F-4FC0-B473-1D2EE533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2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818A91-81ED-4565-88F0-3763F62B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78B3C93-6DF6-4BA0-B941-A1221AACA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9AC289D-7930-46A7-B001-71E2B243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4277D2-8705-4EA0-A8BF-7E59665E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9EE0A5-058F-4568-BC9E-7C1B307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9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4D9D4F7-A0E4-4C9D-B8A5-2A87133D2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5F72E7E-A017-4BC4-BD2F-98CC4B381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C47892-BB3D-4297-AE45-0A64EAE8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CCCFF00-05E1-4D89-A803-6A8AFD55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9A7B00-E8FD-45E4-A9CC-D331FCB2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7DA992-D4D8-45D6-AF3B-9665AE64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7E6FA2-F09B-4373-81F5-5F49DEDF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25D425-8615-4039-BEF3-129B5493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E7C67E-86B5-4363-B15F-67B84348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DE10AE-A8FE-4F40-B8D3-65941CF8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4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3FE20B-2605-45EC-A4C9-DAAAF82D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3BCDB0-9FD1-4387-9F2B-5E9B56D8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3071DA-A097-4E8D-AEF8-15229E80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0746DF-C430-4200-9CED-DA1B8E9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71163D-6277-4005-82C2-6604C9AF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0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FA2BBD-057E-47EA-B700-3D9D7027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372047-2A6E-4465-A1EC-9851D4471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DADCF7B-BA09-4D04-AAD5-CB1C25D7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9DF00B8-E52C-47E7-BCC1-202D8C5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B850798-3E28-485F-8695-F6CA1355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C2CC37E-0F15-4AAF-8A45-0385E2C6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8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B63810-E03E-487D-B0C0-175D81B8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F639836-B923-47BD-8DC2-C00EC97AA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4044660-B329-4EE9-B7BC-80D9D0C3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89467A-B262-48B5-B2B5-F261B6090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DBE0E51-D8FC-446D-B13F-149358332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E28B9D1-0EF6-4891-90F9-B49342FD8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E53AA62-BDDD-4E54-8755-FB7496BAA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A3618F5-99E4-42F8-A268-764BBE76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3FAF64-B8FC-4E24-BB5D-32C29E6F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F73F014-EE61-4329-A56E-B628A73B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F317B56-5D5B-4BE1-A71F-AE620F27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7D36B8-86E2-425B-904A-6FFB3831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44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5181F7B-B7AA-4E62-B772-F7C289DD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603F400-DD00-4F6A-9629-56E976C2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1C00794-1399-4151-9AAA-94645F506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1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440BA5-9A02-44A7-B20A-9D3838A1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48FD39-2D11-49D1-883B-202B7551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A203E91-8CA2-48F6-87C3-4628A7410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830D27-363F-442E-8660-04E5CB87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FB02C6-D77E-4537-8252-5D00C5A2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013AD4F-95D9-45BB-B8E7-01B28654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3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E3716-87AA-4E33-875A-B5EC8FD6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544EF9C-D16E-4BD0-BF78-7383B55B4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5F8D066-F407-4BFB-8285-8FAC85155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07EF706-9BA2-4B70-96DE-FC20F6E3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56D6-1EFC-4FE0-8BC5-669ACDCDE255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C98140-B395-45CE-80CD-8ACE6328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4AF83F6-191B-4CA5-A0F9-CA6236AE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303-52FF-47AD-ABAF-4C7AD8FB8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8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43387F7-6E2C-4F5F-AC74-C734BF05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B53289F-B3FF-4AC9-9157-B20C9AC59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605BE6-AC95-4DB0-9738-54BA3C283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09E56D6-1EFC-4FE0-8BC5-669ACDCDE255}" type="datetimeFigureOut">
              <a:rPr lang="ko-KR" altLang="en-US" smtClean="0"/>
              <a:pPr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8E4D4C-5D15-4217-A2E1-3FDE9AA72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4797DB-0067-47B9-A9B5-842B3C8B9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795D303-52FF-47AD-ABAF-4C7AD8FB85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9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mailto:wpdntm3001@naver.com" TargetMode="External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075808-81AA-4EFF-A1D2-49E5BA703795}"/>
              </a:ext>
            </a:extLst>
          </p:cNvPr>
          <p:cNvSpPr/>
          <p:nvPr/>
        </p:nvSpPr>
        <p:spPr>
          <a:xfrm>
            <a:off x="1103445" y="1892829"/>
            <a:ext cx="5452808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800" b="1" kern="0" spc="-6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 </a:t>
            </a:r>
            <a:r>
              <a:rPr lang="ko-KR" altLang="en-US" sz="4800" b="1" kern="0" spc="-6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 데이터 분석</a:t>
            </a:r>
            <a:endParaRPr lang="en-US" altLang="ko-KR" sz="4800" b="1" kern="0" spc="-6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218D045-D796-40EC-B370-0B8CA20F1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117299"/>
            <a:ext cx="1718308" cy="393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3EC7105-D854-4805-8309-9D71FA6255D3}"/>
              </a:ext>
            </a:extLst>
          </p:cNvPr>
          <p:cNvSpPr/>
          <p:nvPr/>
        </p:nvSpPr>
        <p:spPr>
          <a:xfrm flipV="1">
            <a:off x="0" y="-1"/>
            <a:ext cx="12192000" cy="11803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20D3E37-10F5-4BC1-8016-71A099B06847}"/>
              </a:ext>
            </a:extLst>
          </p:cNvPr>
          <p:cNvGrpSpPr/>
          <p:nvPr/>
        </p:nvGrpSpPr>
        <p:grpSpPr>
          <a:xfrm>
            <a:off x="4882834" y="4747482"/>
            <a:ext cx="2426333" cy="985775"/>
            <a:chOff x="2915816" y="1957874"/>
            <a:chExt cx="1819750" cy="73933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73CD031-CC96-41CA-8407-7A6441A4B940}"/>
                </a:ext>
              </a:extLst>
            </p:cNvPr>
            <p:cNvSpPr/>
            <p:nvPr/>
          </p:nvSpPr>
          <p:spPr>
            <a:xfrm>
              <a:off x="2915816" y="1991467"/>
              <a:ext cx="1819750" cy="67214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5ABD63A-A512-42FE-8B97-521D0A83702A}"/>
                </a:ext>
              </a:extLst>
            </p:cNvPr>
            <p:cNvSpPr txBox="1"/>
            <p:nvPr/>
          </p:nvSpPr>
          <p:spPr>
            <a:xfrm>
              <a:off x="3325441" y="2265157"/>
              <a:ext cx="100051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67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민종열 대리</a:t>
              </a:r>
              <a:endParaRPr lang="en-US" altLang="ko-KR" sz="18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FF62F1-9289-4C07-B3CE-63BBDA56302A}"/>
                </a:ext>
              </a:extLst>
            </p:cNvPr>
            <p:cNvSpPr/>
            <p:nvPr/>
          </p:nvSpPr>
          <p:spPr>
            <a:xfrm>
              <a:off x="2915816" y="2663612"/>
              <a:ext cx="1819750" cy="3359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E3A9417-35D6-4137-A757-F584879DB813}"/>
                </a:ext>
              </a:extLst>
            </p:cNvPr>
            <p:cNvSpPr/>
            <p:nvPr/>
          </p:nvSpPr>
          <p:spPr>
            <a:xfrm>
              <a:off x="2915816" y="1957874"/>
              <a:ext cx="1819750" cy="3359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F1F5651-E846-45CE-8029-2EE37B6539B3}"/>
                </a:ext>
              </a:extLst>
            </p:cNvPr>
            <p:cNvSpPr/>
            <p:nvPr/>
          </p:nvSpPr>
          <p:spPr>
            <a:xfrm>
              <a:off x="3306214" y="2065929"/>
              <a:ext cx="103898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67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한국고용정보원</a:t>
              </a:r>
              <a:endParaRPr lang="en-US" altLang="ko-KR" sz="1467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A43684-B8F5-4A20-94E9-FBC923888C62}"/>
              </a:ext>
            </a:extLst>
          </p:cNvPr>
          <p:cNvSpPr/>
          <p:nvPr/>
        </p:nvSpPr>
        <p:spPr>
          <a:xfrm>
            <a:off x="10680411" y="188874"/>
            <a:ext cx="1426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spc="-67" dirty="0" smtClean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한국고용정보원</a:t>
            </a:r>
            <a:endParaRPr lang="en-US" altLang="ko-KR" sz="1600" spc="-67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27AC3FE-AB4C-4486-AFEB-0B7F8599B1E0}"/>
              </a:ext>
            </a:extLst>
          </p:cNvPr>
          <p:cNvSpPr/>
          <p:nvPr/>
        </p:nvSpPr>
        <p:spPr>
          <a:xfrm>
            <a:off x="1103445" y="2756895"/>
            <a:ext cx="5452808" cy="287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1773722" eaLnBrk="0" hangingPunct="0">
              <a:spcAft>
                <a:spcPts val="800"/>
              </a:spcAft>
              <a:buSzPct val="100000"/>
              <a:defRPr/>
            </a:pPr>
            <a:endParaRPr lang="en-US" altLang="ko-KR" sz="1867" b="1" kern="0" spc="-10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44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내용을 입력하세요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617B093C-859B-46B3-A5B7-A46B06540EDB}"/>
              </a:ext>
            </a:extLst>
          </p:cNvPr>
          <p:cNvCxnSpPr>
            <a:cxnSpLocks/>
            <a:stCxn id="56" idx="6"/>
            <a:endCxn id="68" idx="6"/>
          </p:cNvCxnSpPr>
          <p:nvPr/>
        </p:nvCxnSpPr>
        <p:spPr>
          <a:xfrm>
            <a:off x="5148950" y="2219843"/>
            <a:ext cx="4513620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0697A7A-6E40-45C4-A153-3901F75E4CC8}"/>
              </a:ext>
            </a:extLst>
          </p:cNvPr>
          <p:cNvGrpSpPr/>
          <p:nvPr/>
        </p:nvGrpSpPr>
        <p:grpSpPr>
          <a:xfrm>
            <a:off x="4860918" y="2075827"/>
            <a:ext cx="3923797" cy="288032"/>
            <a:chOff x="849446" y="1415073"/>
            <a:chExt cx="2942848" cy="216024"/>
          </a:xfrm>
          <a:solidFill>
            <a:schemeClr val="bg1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DA2E9664-5C56-4906-9B2F-2324170F74AA}"/>
                </a:ext>
              </a:extLst>
            </p:cNvPr>
            <p:cNvSpPr/>
            <p:nvPr/>
          </p:nvSpPr>
          <p:spPr>
            <a:xfrm>
              <a:off x="849446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xmlns="" id="{05F77208-3121-4E1C-AA90-63662E6376D3}"/>
                </a:ext>
              </a:extLst>
            </p:cNvPr>
            <p:cNvSpPr/>
            <p:nvPr/>
          </p:nvSpPr>
          <p:spPr>
            <a:xfrm>
              <a:off x="1601555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xmlns="" id="{BEE3FB26-6A4B-4A89-ABD4-8EBDAEF13996}"/>
                </a:ext>
              </a:extLst>
            </p:cNvPr>
            <p:cNvSpPr/>
            <p:nvPr/>
          </p:nvSpPr>
          <p:spPr>
            <a:xfrm>
              <a:off x="3576270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BCE0A35-9029-409E-A959-CC3CBA6D1B57}"/>
              </a:ext>
            </a:extLst>
          </p:cNvPr>
          <p:cNvSpPr txBox="1"/>
          <p:nvPr/>
        </p:nvSpPr>
        <p:spPr>
          <a:xfrm>
            <a:off x="3215833" y="2035178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타이타닉</a:t>
            </a:r>
            <a:r>
              <a:rPr lang="ko-KR" altLang="en-US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ADD1D086-C2EC-452D-94C3-5B4888460C51}"/>
              </a:ext>
            </a:extLst>
          </p:cNvPr>
          <p:cNvGrpSpPr/>
          <p:nvPr/>
        </p:nvGrpSpPr>
        <p:grpSpPr>
          <a:xfrm>
            <a:off x="6637469" y="1508788"/>
            <a:ext cx="1421512" cy="1422113"/>
            <a:chOff x="2243700" y="1266752"/>
            <a:chExt cx="1066134" cy="1066585"/>
          </a:xfrm>
        </p:grpSpPr>
        <p:sp>
          <p:nvSpPr>
            <p:cNvPr id="85" name="타원 90">
              <a:extLst>
                <a:ext uri="{FF2B5EF4-FFF2-40B4-BE49-F238E27FC236}">
                  <a16:creationId xmlns:a16="http://schemas.microsoft.com/office/drawing/2014/main" xmlns="" id="{91EFE038-AFCD-4A14-9E89-9AD13F5E6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700" y="1266752"/>
              <a:ext cx="1066134" cy="106658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139">
              <a:extLst>
                <a:ext uri="{FF2B5EF4-FFF2-40B4-BE49-F238E27FC236}">
                  <a16:creationId xmlns:a16="http://schemas.microsoft.com/office/drawing/2014/main" xmlns="" id="{27CB73E5-AF24-49FE-B3CB-BE61AB707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497" y="1440622"/>
              <a:ext cx="718541" cy="7188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1767FC2B-8E5F-4922-A7EE-5FA49ED5C289}"/>
                </a:ext>
              </a:extLst>
            </p:cNvPr>
            <p:cNvSpPr txBox="1"/>
            <p:nvPr/>
          </p:nvSpPr>
          <p:spPr>
            <a:xfrm>
              <a:off x="2498329" y="1582208"/>
              <a:ext cx="55688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</a:t>
              </a:r>
            </a:p>
          </p:txBody>
        </p:sp>
      </p:grpSp>
      <p:sp>
        <p:nvSpPr>
          <p:cNvPr id="126" name="슬라이드 번호 개체 틀 2">
            <a:extLst>
              <a:ext uri="{FF2B5EF4-FFF2-40B4-BE49-F238E27FC236}">
                <a16:creationId xmlns:a16="http://schemas.microsoft.com/office/drawing/2014/main" xmlns="" id="{CB13E568-46E0-441C-A59E-1CD53DE8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10</a:t>
            </a:fld>
            <a:endParaRPr lang="ko-KR" altLang="en-US" sz="1400" dirty="0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xmlns="" id="{669BF235-7CDD-4AA0-ABED-777C6E22FB2A}"/>
              </a:ext>
            </a:extLst>
          </p:cNvPr>
          <p:cNvGrpSpPr/>
          <p:nvPr/>
        </p:nvGrpSpPr>
        <p:grpSpPr>
          <a:xfrm>
            <a:off x="1194787" y="3150568"/>
            <a:ext cx="1857839" cy="406400"/>
            <a:chOff x="3906882" y="3107327"/>
            <a:chExt cx="2715303" cy="30480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9380D001-F844-4807-BEAF-10465A9AA591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xmlns="" id="{5FEFE77D-128A-4E57-AF14-59E7FCA7A016}"/>
                </a:ext>
              </a:extLst>
            </p:cNvPr>
            <p:cNvSpPr/>
            <p:nvPr/>
          </p:nvSpPr>
          <p:spPr>
            <a:xfrm>
              <a:off x="4286679" y="3167394"/>
              <a:ext cx="1955718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데이터 타입 변경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xmlns="" id="{9B5502E8-DC34-4B0A-B581-AA2ABAD65D6E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xmlns="" id="{C2FBF1F0-5361-485A-89A0-FD578C6869C3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xmlns="" id="{B255AF2A-9856-4B6D-BEA6-EBA78EA0AEA0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xmlns="" id="{8C3A0EB8-46F4-4E20-91E7-57D8B3CC6039}"/>
              </a:ext>
            </a:extLst>
          </p:cNvPr>
          <p:cNvSpPr/>
          <p:nvPr/>
        </p:nvSpPr>
        <p:spPr>
          <a:xfrm>
            <a:off x="3175804" y="3143348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타입이 </a:t>
            </a:r>
            <a:r>
              <a:rPr lang="en-US" altLang="ko-KR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chr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factor, </a:t>
            </a:r>
            <a:r>
              <a:rPr lang="en-US" altLang="ko-KR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chr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chr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목적에 맞는 타입으로 변경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xmlns="" id="{BF0176CA-1E8A-4A60-8DB5-F04F89661896}"/>
              </a:ext>
            </a:extLst>
          </p:cNvPr>
          <p:cNvGrpSpPr/>
          <p:nvPr/>
        </p:nvGrpSpPr>
        <p:grpSpPr>
          <a:xfrm>
            <a:off x="1194787" y="3687825"/>
            <a:ext cx="1857839" cy="406400"/>
            <a:chOff x="6737697" y="3107327"/>
            <a:chExt cx="2715303" cy="304800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xmlns="" id="{D5809DDF-4E6E-4CE7-BBB7-33899B9669B7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xmlns="" id="{C0BC6FD4-1230-4083-9806-50AAC83639E8}"/>
                </a:ext>
              </a:extLst>
            </p:cNvPr>
            <p:cNvSpPr/>
            <p:nvPr/>
          </p:nvSpPr>
          <p:spPr>
            <a:xfrm>
              <a:off x="7410253" y="3167394"/>
              <a:ext cx="1370194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결측치</a:t>
              </a: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 제거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xmlns="" id="{82FF218F-A9A9-4B0B-8E64-8745631AF51E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125F4C5C-B446-44EA-8BDC-524EDA3F1D5A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450602F9-E88F-4F5E-AC94-4E25D4153965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xmlns="" id="{52ED4E28-70F3-437C-AC08-F10EE6723419}"/>
              </a:ext>
            </a:extLst>
          </p:cNvPr>
          <p:cNvSpPr/>
          <p:nvPr/>
        </p:nvSpPr>
        <p:spPr>
          <a:xfrm>
            <a:off x="3179648" y="3680605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비어있는 데이터를 확인하고 적절한 값을 채워준다</a:t>
            </a:r>
            <a:r>
              <a:rPr lang="en-US" altLang="ko-KR" sz="1467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 : NA, NULL)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xmlns="" id="{3824F4B3-4013-4493-B2AD-05D0D3D5D6C4}"/>
              </a:ext>
            </a:extLst>
          </p:cNvPr>
          <p:cNvGrpSpPr/>
          <p:nvPr/>
        </p:nvGrpSpPr>
        <p:grpSpPr>
          <a:xfrm>
            <a:off x="1194787" y="4762340"/>
            <a:ext cx="1857839" cy="406400"/>
            <a:chOff x="6737697" y="3107327"/>
            <a:chExt cx="2715303" cy="304800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xmlns="" id="{5CE9802C-B4A5-47EC-A0DB-E849A5419CC6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 dirty="0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xmlns="" id="{21A9AD18-C7AC-4C73-8992-E441AF86CCED}"/>
                </a:ext>
              </a:extLst>
            </p:cNvPr>
            <p:cNvSpPr/>
            <p:nvPr/>
          </p:nvSpPr>
          <p:spPr>
            <a:xfrm>
              <a:off x="7279476" y="3167394"/>
              <a:ext cx="1631749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데이터 구간화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A4FEC2A9-B65E-4D21-BFD8-E817ED0324B7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xmlns="" id="{CD7BB18D-22C9-4E51-BB5A-BD5EF366C77E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xmlns="" id="{03EA5AF7-5F62-4B08-8042-08DA6201E335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xmlns="" id="{C63BD271-3B51-4B54-A7D2-A2A9CA004062}"/>
              </a:ext>
            </a:extLst>
          </p:cNvPr>
          <p:cNvSpPr/>
          <p:nvPr/>
        </p:nvSpPr>
        <p:spPr>
          <a:xfrm>
            <a:off x="3190931" y="4755120"/>
            <a:ext cx="7598160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데이터를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단위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등으로 구간화 해준다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(why? :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알고리즘의 성능과 속도를 높이기 위해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!)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xmlns="" id="{3C96D8DD-F156-42D2-83BB-A5B6FB1F7E7B}"/>
              </a:ext>
            </a:extLst>
          </p:cNvPr>
          <p:cNvGrpSpPr/>
          <p:nvPr/>
        </p:nvGrpSpPr>
        <p:grpSpPr>
          <a:xfrm>
            <a:off x="1194787" y="4225083"/>
            <a:ext cx="1857839" cy="406400"/>
            <a:chOff x="3906882" y="3107327"/>
            <a:chExt cx="2715303" cy="304800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xmlns="" id="{CAFFEF78-B229-4200-BE5E-B45B7C2EDD72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xmlns="" id="{E8EE688D-E472-4B3C-9B61-E88C430B60F3}"/>
                </a:ext>
              </a:extLst>
            </p:cNvPr>
            <p:cNvSpPr/>
            <p:nvPr/>
          </p:nvSpPr>
          <p:spPr>
            <a:xfrm>
              <a:off x="4579444" y="3167394"/>
              <a:ext cx="1370194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이상치 제거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xmlns="" id="{C2FBB25A-740A-41E9-BD17-48282B163C5C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118BE6E3-1509-4BEE-8357-4BE57C7E4DEC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1F127E26-D350-4EF5-920C-06EE23FD0E1D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xmlns="" id="{EA3F35F4-4D89-428F-9C77-5E18F0AE2A32}"/>
              </a:ext>
            </a:extLst>
          </p:cNvPr>
          <p:cNvSpPr/>
          <p:nvPr/>
        </p:nvSpPr>
        <p:spPr>
          <a:xfrm>
            <a:off x="3179648" y="4208655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이상한 데이터를 확인하고 제거 및 변경 해준다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 :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연령이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0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평균나이로 변경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BEE3FB26-6A4B-4A89-ABD4-8EBDAEF13996}"/>
              </a:ext>
            </a:extLst>
          </p:cNvPr>
          <p:cNvSpPr/>
          <p:nvPr/>
        </p:nvSpPr>
        <p:spPr>
          <a:xfrm>
            <a:off x="9374538" y="2075828"/>
            <a:ext cx="288032" cy="28803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3C96D8DD-F156-42D2-83BB-A5B6FB1F7E7B}"/>
              </a:ext>
            </a:extLst>
          </p:cNvPr>
          <p:cNvGrpSpPr/>
          <p:nvPr/>
        </p:nvGrpSpPr>
        <p:grpSpPr>
          <a:xfrm>
            <a:off x="1194787" y="5286717"/>
            <a:ext cx="1857839" cy="406400"/>
            <a:chOff x="3906882" y="3107327"/>
            <a:chExt cx="2715303" cy="30480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CAFFEF78-B229-4200-BE5E-B45B7C2EDD72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E8EE688D-E472-4B3C-9B61-E88C430B60F3}"/>
                </a:ext>
              </a:extLst>
            </p:cNvPr>
            <p:cNvSpPr/>
            <p:nvPr/>
          </p:nvSpPr>
          <p:spPr>
            <a:xfrm>
              <a:off x="4286682" y="3167394"/>
              <a:ext cx="1955718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안쓰는</a:t>
              </a: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 </a:t>
              </a:r>
              <a:r>
                <a:rPr lang="ko-KR" altLang="en-US" sz="1600" b="1" kern="0" spc="-67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컬럼</a:t>
              </a: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 제거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C2FBB25A-740A-41E9-BD17-48282B163C5C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118BE6E3-1509-4BEE-8357-4BE57C7E4DEC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xmlns="" id="{1F127E26-D350-4EF5-920C-06EE23FD0E1D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01" name="사각형: 둥근 모서리 181">
            <a:extLst>
              <a:ext uri="{FF2B5EF4-FFF2-40B4-BE49-F238E27FC236}">
                <a16:creationId xmlns:a16="http://schemas.microsoft.com/office/drawing/2014/main" xmlns="" id="{EA3F35F4-4D89-428F-9C77-5E18F0AE2A32}"/>
              </a:ext>
            </a:extLst>
          </p:cNvPr>
          <p:cNvSpPr/>
          <p:nvPr/>
        </p:nvSpPr>
        <p:spPr>
          <a:xfrm>
            <a:off x="3179648" y="5270289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알고리즘에서 사용할 수 없는 </a:t>
            </a:r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03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535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 변경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767724"/>
            <a:ext cx="2326879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바꿔야할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타입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83603"/>
            <a:ext cx="3360384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 여부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(Survived)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Factor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 등급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Pclass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Factor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(Sex)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Factor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탑승지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(Embarked) : Factor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986939"/>
            <a:ext cx="3360384" cy="1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타입 변경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Num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으로 변경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as.numeric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C</a:t>
            </a:r>
            <a:r>
              <a:rPr lang="en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hr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으로 변경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as.character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Factor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변경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()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89719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535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 변경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12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403521"/>
            <a:ext cx="1672853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실행 결과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119400"/>
            <a:ext cx="3360384" cy="344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titanic_train$Survived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titanic_train$Survived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titanic_train$Pclass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titanic_train$Pclass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titanic_train$Embarked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titanic_train$Embarked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29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5625952"/>
            <a:ext cx="3259826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Titanic_test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동일 진행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86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1327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결측치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13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767724"/>
            <a:ext cx="139553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83603"/>
            <a:ext cx="3360384" cy="398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summary(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183007"/>
            <a:ext cx="3360384" cy="2463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결측치는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보통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NA or NULL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표현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Summary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통해 확인해봤을 때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Age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컬럼에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177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개의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NA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값이 존재하는 것을 확인할 수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확인 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is.na()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93398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1327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결측치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처리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14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767724"/>
            <a:ext cx="139553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483603"/>
            <a:ext cx="3360384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처리에는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여러가지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방법이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평균 나이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29.6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평균값으로 대체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평균 나이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29.6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특정 조건의 평균값으로 대체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남자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여자 구분해서 나이 산정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평균 나이 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: 29.7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편의상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결측치가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있는 데이터는 사용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X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09633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11327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결측치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처리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415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처리에는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여러가지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방법이 있음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평균값으로 대체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특정 조건의 평균값으로 대체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Age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예측할 수 있는 알고리즘을 활용해서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Age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예측 후 대체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titanic_train_no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na.omit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titanic_train_mean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=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#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에 직접 변경을 하게 되면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추후 활용할 수 없으니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titanic_train_mean$Age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[is.na(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titanic_train_mean$Age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)] = mean(titanic_train_mean$Age,na.rm = 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15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380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11327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결측치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처리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48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처리에는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여러가지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방법이 있음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평균값으로 대체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특정 조건의 평균값으로 대체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Age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예측할 수 있는 알고리즘을 활용해서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Age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예측 후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대체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[is.na(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)&amp;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== 'female'] = mean(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== 'female'], na.rm = T)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[is.na(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)&amp;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== 'male'] = mean(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titanic_train_sx$Age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[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titanic_train_sx$Sex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== 'male'], na.rm = 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알고리즘을 통한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Age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예측은 추후 심화과정에서 진행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16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92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71197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이상치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17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90020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이상치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81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이상치란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이상한 데이터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!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다들 연봉이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3000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만원인데 혼자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억인 사람이 있다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 -&gt;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이상치일까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3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억이 사장님이라면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결국 이상치를 판단할 수 있는 것은 해당 데이터에 얼마나 많은 지식을 가지고 있어야 판단 가능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혹은 통계적인 방법을 통해 이상치를 판단</a:t>
            </a:r>
            <a:endParaRPr lang="en-US" altLang="ko-KR" sz="1467" spc="-4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4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</a:t>
            </a:r>
            <a:r>
              <a:rPr lang="ko-KR" altLang="en-US" sz="1467" spc="-4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해당 내용은 통계 내용이 포함되기에 심화 학습에서 진행</a:t>
            </a:r>
            <a:endParaRPr lang="en-US" altLang="ko-KR" sz="1467" spc="-4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51532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32392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구간화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18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613543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구간</a:t>
            </a:r>
            <a:r>
              <a:rPr lang="ko-KR" altLang="en-US" sz="18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12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구간화는 모델링의 속도 및 결과를 향상시키기 위해 많이 고려되는 전처리 기법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현재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데이터는 데이터가 크지 않기에 데이터 구간화는 진행하지 않는다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483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535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안쓰는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컬럼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19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17752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81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보통 개인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ID,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이름과 같은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모델에 활용할 수 없다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WHY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?</a:t>
            </a: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à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개인의 속성이기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때문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개인의 속성을 알고리즘에 넣었을 때 생기는 문제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85750" indent="-285750">
              <a:lnSpc>
                <a:spcPct val="150000"/>
              </a:lnSpc>
              <a:buClr>
                <a:schemeClr val="accent5"/>
              </a:buClr>
              <a:buFont typeface="Wingdings" pitchFamily="2" charset="2"/>
              <a:buChar char="à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민종열이라는 이름을 가지고 있는 사람은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타이타닉에서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 살아남을 확률이 높다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anose="05000000000000000000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이게 과연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사용가능한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 알고리즘인가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?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해석에 문제가 생김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즉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제거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77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4AD18430-3014-4B3F-8163-61377DB792CA}"/>
              </a:ext>
            </a:extLst>
          </p:cNvPr>
          <p:cNvSpPr/>
          <p:nvPr/>
        </p:nvSpPr>
        <p:spPr>
          <a:xfrm>
            <a:off x="1033154" y="91363"/>
            <a:ext cx="4341535" cy="2078008"/>
          </a:xfrm>
          <a:prstGeom prst="roundRect">
            <a:avLst>
              <a:gd name="adj" fmla="val 22129"/>
            </a:avLst>
          </a:prstGeom>
          <a:blipFill dpi="0" rotWithShape="1">
            <a:blip r:embed="rId3">
              <a:alphaModFix amt="4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9838" t="-42171" r="-7382" b="-115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3CE1B520-A06D-4391-A02E-09CC894C4863}"/>
              </a:ext>
            </a:extLst>
          </p:cNvPr>
          <p:cNvSpPr/>
          <p:nvPr/>
        </p:nvSpPr>
        <p:spPr>
          <a:xfrm>
            <a:off x="1033154" y="5302489"/>
            <a:ext cx="4341535" cy="1555511"/>
          </a:xfrm>
          <a:prstGeom prst="roundRect">
            <a:avLst>
              <a:gd name="adj" fmla="val 22129"/>
            </a:avLst>
          </a:pr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 l="-69982" t="-154201" r="442" b="-334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:a16="http://schemas.microsoft.com/office/drawing/2014/main" xmlns="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xmlns="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</a:t>
            </a:fld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AA0EB1B-5768-481B-87CD-3C0A06ED1119}"/>
              </a:ext>
            </a:extLst>
          </p:cNvPr>
          <p:cNvSpPr txBox="1"/>
          <p:nvPr/>
        </p:nvSpPr>
        <p:spPr>
          <a:xfrm>
            <a:off x="6063106" y="2695770"/>
            <a:ext cx="422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민종열 대리</a:t>
            </a:r>
            <a:endParaRPr kumimoji="1" lang="en-US" altLang="ko-KR" sz="24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78FDD7D-5BB3-46C5-942D-3F970C1747A3}"/>
              </a:ext>
            </a:extLst>
          </p:cNvPr>
          <p:cNvSpPr txBox="1"/>
          <p:nvPr/>
        </p:nvSpPr>
        <p:spPr>
          <a:xfrm>
            <a:off x="5903979" y="3407735"/>
            <a:ext cx="506135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동국대학교 통계학과 졸업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한국고용정보원 </a:t>
            </a: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빅데이터분석</a:t>
            </a:r>
            <a:r>
              <a:rPr kumimoji="1" lang="en-US" altLang="ko-KR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TF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팀  재직 중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기획 및 분석 업무 담당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원내 </a:t>
            </a:r>
            <a:r>
              <a:rPr kumimoji="1" lang="ko-KR" altLang="en-US" sz="1600" spc="-9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빅데이터</a:t>
            </a:r>
            <a:r>
              <a:rPr kumimoji="1" lang="ko-KR" altLang="en-US" sz="1600" spc="-9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분석 프로젝트 진행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E9884A63-10EC-40A0-A5C6-9B383DD29AD0}"/>
              </a:ext>
            </a:extLst>
          </p:cNvPr>
          <p:cNvSpPr/>
          <p:nvPr/>
        </p:nvSpPr>
        <p:spPr>
          <a:xfrm>
            <a:off x="1033154" y="2253663"/>
            <a:ext cx="4341535" cy="2964840"/>
          </a:xfrm>
          <a:prstGeom prst="roundRect">
            <a:avLst>
              <a:gd name="adj" fmla="val 22129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029DBD4-2E3B-4998-8E87-B0D9BF81B154}"/>
              </a:ext>
            </a:extLst>
          </p:cNvPr>
          <p:cNvSpPr/>
          <p:nvPr/>
        </p:nvSpPr>
        <p:spPr>
          <a:xfrm>
            <a:off x="1150229" y="1124744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PROFILE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77787AB-AA62-4AD8-A507-A9E2F4A7746B}"/>
              </a:ext>
            </a:extLst>
          </p:cNvPr>
          <p:cNvGrpSpPr/>
          <p:nvPr/>
        </p:nvGrpSpPr>
        <p:grpSpPr>
          <a:xfrm>
            <a:off x="800307" y="1429576"/>
            <a:ext cx="699845" cy="96000"/>
            <a:chOff x="7719524" y="723611"/>
            <a:chExt cx="524884" cy="7200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C6ED70F9-DB3F-463C-A6B3-71C679033E99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3EB2CED2-0F43-4860-AA5B-064629D54DE4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6C6B7833-308D-47F9-8F0F-FCAE81B704A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D663F4AD-FFB6-4797-95B7-D3FF07F352F6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DB04545D-67EB-42BF-8EC7-8EB6D4BA2B9E}"/>
              </a:ext>
            </a:extLst>
          </p:cNvPr>
          <p:cNvGrpSpPr/>
          <p:nvPr/>
        </p:nvGrpSpPr>
        <p:grpSpPr>
          <a:xfrm rot="5400000" flipH="1">
            <a:off x="5888778" y="2780707"/>
            <a:ext cx="55417" cy="293239"/>
            <a:chOff x="4296913" y="1348685"/>
            <a:chExt cx="108000" cy="51952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7B284085-5E34-4C44-AF14-DD6877D31F7B}"/>
                </a:ext>
              </a:extLst>
            </p:cNvPr>
            <p:cNvSpPr/>
            <p:nvPr/>
          </p:nvSpPr>
          <p:spPr>
            <a:xfrm>
              <a:off x="4296913" y="1760214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alpha val="70000"/>
                  </a:schemeClr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92BE980D-FAE4-4491-84B2-AA869E9532BD}"/>
                </a:ext>
              </a:extLst>
            </p:cNvPr>
            <p:cNvSpPr/>
            <p:nvPr/>
          </p:nvSpPr>
          <p:spPr>
            <a:xfrm>
              <a:off x="4297092" y="1348685"/>
              <a:ext cx="107643" cy="1076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3C24A94A-EBC9-4E7C-AD0A-90F262155E18}"/>
                </a:ext>
              </a:extLst>
            </p:cNvPr>
            <p:cNvSpPr/>
            <p:nvPr/>
          </p:nvSpPr>
          <p:spPr>
            <a:xfrm>
              <a:off x="4296913" y="1554271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>
                    <a:alpha val="40000"/>
                  </a:srgbClr>
                </a:gs>
                <a:gs pos="100000">
                  <a:srgbClr val="FFC000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41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535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안쓰는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컬럼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615419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타이타닉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데이터에서는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1447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승객번호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PassengerID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승객명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(Name)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티켓번호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(Ticket)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 호수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(Cabin)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906539"/>
            <a:ext cx="3360384" cy="1414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만약 방 호수에 대한 자세한 정보가 있었다면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?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Ex 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방에 선체에서의 위치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방에 층수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해당 방에 관련된 데이터도 사용 가능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05380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15535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안쓰는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spc="-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컬럼</a:t>
              </a:r>
              <a:r>
                <a:rPr lang="ko-KR" altLang="en-US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3632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제거 코드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열을 지정해서 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※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현재 승객번호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PassengerId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성명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(Name), 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티켓번호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(Ticket),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방이름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(Cabin)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은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1,4,9,11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에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  <a:r>
              <a:rPr lang="en-US" altLang="ko-KR" sz="1600" dirty="0" err="1"/>
              <a:t>titanic_train_no</a:t>
            </a:r>
            <a:r>
              <a:rPr lang="en-US" altLang="ko-KR" sz="1600" dirty="0"/>
              <a:t>[,-c(1,4,9,11)]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컬럼명을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활용해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제거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  <a:r>
              <a:rPr lang="en-US" altLang="ko-KR" sz="1600" dirty="0"/>
              <a:t>subset(</a:t>
            </a:r>
            <a:r>
              <a:rPr lang="en-US" altLang="ko-KR" sz="1600" dirty="0" err="1"/>
              <a:t>titanic_train_no</a:t>
            </a:r>
            <a:r>
              <a:rPr lang="en-US" altLang="ko-KR" sz="1600" dirty="0"/>
              <a:t>, select = -c(</a:t>
            </a:r>
            <a:r>
              <a:rPr lang="en-US" altLang="ko-KR" sz="1600" dirty="0" err="1"/>
              <a:t>PassengerId,Name,Ticket,Cabin</a:t>
            </a:r>
            <a:r>
              <a:rPr lang="en-US" altLang="ko-KR" sz="1600" dirty="0" smtClean="0"/>
              <a:t>))</a:t>
            </a:r>
            <a:endParaRPr lang="en-US" altLang="ko-KR" sz="1600" dirty="0"/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600" dirty="0"/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스퀘어"/>
              </a:rPr>
              <a:t>이후 새로운 데이터프레임 생성</a:t>
            </a:r>
            <a:endParaRPr lang="en-US" altLang="ko-KR" sz="1600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스퀘어"/>
              </a:rPr>
              <a:t>t</a:t>
            </a:r>
            <a:r>
              <a:rPr lang="en-US" altLang="ko-KR" sz="1600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스퀘어"/>
              </a:rPr>
              <a:t>rain = </a:t>
            </a:r>
            <a:r>
              <a:rPr lang="en-US" altLang="ko-KR" sz="1600" dirty="0"/>
              <a:t>subset(</a:t>
            </a:r>
            <a:r>
              <a:rPr lang="en-US" altLang="ko-KR" sz="1600" dirty="0" err="1"/>
              <a:t>titanic_train_no</a:t>
            </a:r>
            <a:r>
              <a:rPr lang="en-US" altLang="ko-KR" sz="1600" dirty="0"/>
              <a:t>, select = -c(</a:t>
            </a:r>
            <a:r>
              <a:rPr lang="en-US" altLang="ko-KR" sz="1600" dirty="0" err="1"/>
              <a:t>PassengerId,Name,Ticket,Cabin</a:t>
            </a:r>
            <a:r>
              <a:rPr lang="en-US" altLang="ko-KR" sz="1600" dirty="0"/>
              <a:t>))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21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155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246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데이터를 불러오기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데이터의 구조 및 통계치를 볼 수 있는 코드를 입력하라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(hint : s**,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*****)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데이터의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 여부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(Survived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 등급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Pclass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(Sex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탑승지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Embarked)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요인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(factor)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형태로 변경하라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Q4 ) summary()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활용하여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있는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확인하라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Q5 )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있는 데이터를 제외하고 새로운 데이터프레임을 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Q6 )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승객번호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PassengerId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성명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(Name), 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티켓번호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(Ticket),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방이름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(Cabin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제거한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Train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데이터를 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22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79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551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데이터를 불러오기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A1 )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(‘titanic’)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library(titanic)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#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학습용 데이터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titanic_test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#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평가용 데이터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생존여부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X)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데이터의 구조 및 통계치를 볼 수 있는 코드를 입력하라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(hint : s**,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*****)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A2 )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#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구조 확인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summary(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#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분포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확인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데이터의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 여부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(Survived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 등급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Pclass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(Sex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탑승지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Embarked)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요인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(factor)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형태로 변경하라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A3 )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titanic_train$Survived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titanic_train$Survived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titanic_train$Pclass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titanic_train$Pclass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titanic_train$Sex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titanic_train$Embarked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as.factor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titanic_train$Embarked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09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280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Q4 ) summary()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를 활용하여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있는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확인하라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A4 ) summary(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Q5 )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결측치가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있는 데이터를 제외하고 새로운 데이터프레임을 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A6 )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titanic_train_no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=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na.omit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Q6 )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승객번호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PassengerId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),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성명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(Name), 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티켓번호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(Ticket), </a:t>
            </a:r>
            <a:r>
              <a:rPr lang="ko-KR" altLang="en-US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방이름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(Cabin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제거한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Train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데이터를 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A6 ) </a:t>
            </a:r>
            <a:r>
              <a:rPr lang="en-US" altLang="ko-KR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나눔스퀘어"/>
              </a:rPr>
              <a:t>train = </a:t>
            </a:r>
            <a:r>
              <a:rPr lang="en-US" altLang="ko-KR" sz="1400" dirty="0"/>
              <a:t>subset(</a:t>
            </a:r>
            <a:r>
              <a:rPr lang="en-US" altLang="ko-KR" sz="1400" dirty="0" err="1"/>
              <a:t>titanic_train_no</a:t>
            </a:r>
            <a:r>
              <a:rPr lang="en-US" altLang="ko-KR" sz="1400" dirty="0"/>
              <a:t>, select = -c(</a:t>
            </a:r>
            <a:r>
              <a:rPr lang="en-US" altLang="ko-KR" sz="1400" dirty="0" err="1"/>
              <a:t>PassengerId,Name,Ticket,Cabin</a:t>
            </a:r>
            <a:r>
              <a:rPr lang="en-US" altLang="ko-KR" sz="1400" dirty="0" smtClean="0"/>
              <a:t>))</a:t>
            </a:r>
            <a:endParaRPr lang="en-US" altLang="ko-KR" sz="1400" dirty="0"/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24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861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4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459B0EC8-06BC-4673-94AC-826E71424014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AEDC6478-EA49-4F3F-B66B-B8E53DBB6EBE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5046F571-3AE3-476A-9F16-72D55231300B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F0A80E7A-791D-4ED2-AAC8-4795EF18E6CC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3335B37-45E9-4643-9418-F60255734A1C}"/>
                </a:ext>
              </a:extLst>
            </p:cNvPr>
            <p:cNvSpPr/>
            <p:nvPr/>
          </p:nvSpPr>
          <p:spPr>
            <a:xfrm>
              <a:off x="2285782" y="2111834"/>
              <a:ext cx="3598101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탐색적 데이터 분석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C98ED20C-AF9C-4E2F-8088-43F1DA3B5845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726C2E4D-28D7-41C9-B755-10EB53636D7D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E1F18E95-4748-4C97-B8D0-2005D21D1A4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7B00EE9-CCED-4B7C-A4EE-AC3D6069C19E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72C158B-9E7B-4346-A7C0-1A47A0204EE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BAC9CA1-612C-40EA-BF15-32332A651BCB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092FFA4C-B9E8-4983-B829-3E54DD0333DC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Ⅱ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4562AF2D-B095-4568-B2FF-26C0AA6312C6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4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32392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모델링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8" y="312282"/>
              <a:ext cx="583334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en-US" altLang="ko-KR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617B093C-859B-46B3-A5B7-A46B06540EDB}"/>
              </a:ext>
            </a:extLst>
          </p:cNvPr>
          <p:cNvCxnSpPr>
            <a:cxnSpLocks/>
            <a:stCxn id="56" idx="6"/>
            <a:endCxn id="77" idx="6"/>
          </p:cNvCxnSpPr>
          <p:nvPr/>
        </p:nvCxnSpPr>
        <p:spPr>
          <a:xfrm>
            <a:off x="5148950" y="2219843"/>
            <a:ext cx="4420942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0697A7A-6E40-45C4-A153-3901F75E4CC8}"/>
              </a:ext>
            </a:extLst>
          </p:cNvPr>
          <p:cNvGrpSpPr/>
          <p:nvPr/>
        </p:nvGrpSpPr>
        <p:grpSpPr>
          <a:xfrm>
            <a:off x="4860918" y="2075827"/>
            <a:ext cx="1992900" cy="288032"/>
            <a:chOff x="849446" y="1415073"/>
            <a:chExt cx="1494675" cy="216024"/>
          </a:xfrm>
          <a:solidFill>
            <a:schemeClr val="bg1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DA2E9664-5C56-4906-9B2F-2324170F74AA}"/>
                </a:ext>
              </a:extLst>
            </p:cNvPr>
            <p:cNvSpPr/>
            <p:nvPr/>
          </p:nvSpPr>
          <p:spPr>
            <a:xfrm>
              <a:off x="849446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xmlns="" id="{05F77208-3121-4E1C-AA90-63662E6376D3}"/>
                </a:ext>
              </a:extLst>
            </p:cNvPr>
            <p:cNvSpPr/>
            <p:nvPr/>
          </p:nvSpPr>
          <p:spPr>
            <a:xfrm>
              <a:off x="1503814" y="1415073"/>
              <a:ext cx="201499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A3236CF8-0ED7-4D1F-8A9F-ED6E42E65B8B}"/>
                </a:ext>
              </a:extLst>
            </p:cNvPr>
            <p:cNvSpPr/>
            <p:nvPr/>
          </p:nvSpPr>
          <p:spPr>
            <a:xfrm>
              <a:off x="2142622" y="1415073"/>
              <a:ext cx="201499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BCE0A35-9029-409E-A959-CC3CBA6D1B57}"/>
              </a:ext>
            </a:extLst>
          </p:cNvPr>
          <p:cNvSpPr txBox="1"/>
          <p:nvPr/>
        </p:nvSpPr>
        <p:spPr>
          <a:xfrm>
            <a:off x="3829518" y="203517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타이타닉</a:t>
            </a:r>
            <a:endParaRPr lang="ko-KR" altLang="en-US" sz="1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ADD1D086-C2EC-452D-94C3-5B4888460C51}"/>
              </a:ext>
            </a:extLst>
          </p:cNvPr>
          <p:cNvGrpSpPr/>
          <p:nvPr/>
        </p:nvGrpSpPr>
        <p:grpSpPr>
          <a:xfrm>
            <a:off x="7440179" y="1508788"/>
            <a:ext cx="1421512" cy="1422113"/>
            <a:chOff x="2243700" y="1266752"/>
            <a:chExt cx="1066134" cy="1066585"/>
          </a:xfrm>
        </p:grpSpPr>
        <p:sp>
          <p:nvSpPr>
            <p:cNvPr id="85" name="타원 90">
              <a:extLst>
                <a:ext uri="{FF2B5EF4-FFF2-40B4-BE49-F238E27FC236}">
                  <a16:creationId xmlns:a16="http://schemas.microsoft.com/office/drawing/2014/main" xmlns="" id="{91EFE038-AFCD-4A14-9E89-9AD13F5E6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700" y="1266752"/>
              <a:ext cx="1066134" cy="106658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139">
              <a:extLst>
                <a:ext uri="{FF2B5EF4-FFF2-40B4-BE49-F238E27FC236}">
                  <a16:creationId xmlns:a16="http://schemas.microsoft.com/office/drawing/2014/main" xmlns="" id="{27CB73E5-AF24-49FE-B3CB-BE61AB707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497" y="1440622"/>
              <a:ext cx="718541" cy="7188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1767FC2B-8E5F-4922-A7EE-5FA49ED5C289}"/>
                </a:ext>
              </a:extLst>
            </p:cNvPr>
            <p:cNvSpPr txBox="1"/>
            <p:nvPr/>
          </p:nvSpPr>
          <p:spPr>
            <a:xfrm>
              <a:off x="2498330" y="1589092"/>
              <a:ext cx="55688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모델링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2" name="슬라이드 번호 개체 틀 2">
            <a:extLst>
              <a:ext uri="{FF2B5EF4-FFF2-40B4-BE49-F238E27FC236}">
                <a16:creationId xmlns:a16="http://schemas.microsoft.com/office/drawing/2014/main" xmlns="" id="{CD6D221A-336A-43C6-9083-CB9803A6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26</a:t>
            </a:fld>
            <a:endParaRPr lang="ko-KR" altLang="en-US" sz="14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6BBC1BD0-3470-4D14-9896-1A74D776D0A1}"/>
              </a:ext>
            </a:extLst>
          </p:cNvPr>
          <p:cNvGrpSpPr/>
          <p:nvPr/>
        </p:nvGrpSpPr>
        <p:grpSpPr>
          <a:xfrm>
            <a:off x="1194787" y="3266616"/>
            <a:ext cx="1857839" cy="406400"/>
            <a:chOff x="3906882" y="3107327"/>
            <a:chExt cx="2715303" cy="3048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5FE83457-AAB5-43BF-963B-A21CDB95376D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918FAA59-6F14-485F-B631-242C89D04DA4}"/>
                </a:ext>
              </a:extLst>
            </p:cNvPr>
            <p:cNvSpPr/>
            <p:nvPr/>
          </p:nvSpPr>
          <p:spPr>
            <a:xfrm>
              <a:off x="4155900" y="3167394"/>
              <a:ext cx="2217275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탐색적 데이터 분석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EC33FD81-556A-4628-A7B4-1B90D4DECED3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70F33F0A-7AD4-45B7-A3FA-333DFD481BF5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8DCBD6D5-0199-40D9-BA4F-B0D56F938C3C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BD6D7A0E-0B06-437C-B2EE-2559B34C513F}"/>
              </a:ext>
            </a:extLst>
          </p:cNvPr>
          <p:cNvSpPr/>
          <p:nvPr/>
        </p:nvSpPr>
        <p:spPr>
          <a:xfrm>
            <a:off x="3175804" y="3259396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탐색적 데이터 분석을 통해 다른 변수와 목표 변수간의 관계를 미리 확인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EA2A2005-5927-460A-833E-DCCE4A48472C}"/>
              </a:ext>
            </a:extLst>
          </p:cNvPr>
          <p:cNvGrpSpPr/>
          <p:nvPr/>
        </p:nvGrpSpPr>
        <p:grpSpPr>
          <a:xfrm>
            <a:off x="1194787" y="3803873"/>
            <a:ext cx="1857839" cy="406400"/>
            <a:chOff x="6737697" y="3107327"/>
            <a:chExt cx="2715303" cy="3048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F3B339A-A739-4A4A-B293-2C0609B37670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31F1FFDB-7B59-417B-84C5-F9BAA9C6308F}"/>
                </a:ext>
              </a:extLst>
            </p:cNvPr>
            <p:cNvSpPr/>
            <p:nvPr/>
          </p:nvSpPr>
          <p:spPr>
            <a:xfrm>
              <a:off x="7279476" y="3167394"/>
              <a:ext cx="1631749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데이터 모델링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286986F4-26A4-4671-9DF0-165B529BEE17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45D5257C-F866-45D7-B5AA-1A15D62A8A5A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69B19E46-3BDE-4C8E-8FFB-9F7B9B8BC277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CE57F191-A151-4F33-92C0-C6724E86A004}"/>
              </a:ext>
            </a:extLst>
          </p:cNvPr>
          <p:cNvSpPr/>
          <p:nvPr/>
        </p:nvSpPr>
        <p:spPr>
          <a:xfrm>
            <a:off x="3179648" y="379665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형태에 따라 알맞은 모델은 선택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6860E7D9-5D54-45A1-8EA6-05B0E3F6204D}"/>
              </a:ext>
            </a:extLst>
          </p:cNvPr>
          <p:cNvGrpSpPr/>
          <p:nvPr/>
        </p:nvGrpSpPr>
        <p:grpSpPr>
          <a:xfrm>
            <a:off x="1194787" y="4341131"/>
            <a:ext cx="1857839" cy="406400"/>
            <a:chOff x="3906882" y="3107327"/>
            <a:chExt cx="2715303" cy="30480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5F59F52B-F0F1-49ED-A78B-F40822F82CA9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705F6124-72ED-40C1-AD01-6513B25A5A7A}"/>
                </a:ext>
              </a:extLst>
            </p:cNvPr>
            <p:cNvSpPr/>
            <p:nvPr/>
          </p:nvSpPr>
          <p:spPr>
            <a:xfrm>
              <a:off x="4710219" y="3167394"/>
              <a:ext cx="1108637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모델 튜닝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xmlns="" id="{5BA95C43-83BF-4CD3-9AA0-420FEB6E3C36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xmlns="" id="{34EAD72A-E1ED-459B-BB3D-6AAE8E19FE5F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7EC2FEB9-AFF2-43D4-A594-CE3AC0FD6C38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xmlns="" id="{D2C8438B-F29B-4AFF-BEC7-3D173C832303}"/>
              </a:ext>
            </a:extLst>
          </p:cNvPr>
          <p:cNvSpPr/>
          <p:nvPr/>
        </p:nvSpPr>
        <p:spPr>
          <a:xfrm>
            <a:off x="3179648" y="432470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조정 등의 모델 성능을 높이기 위한 다양한 시도를 진행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BEE3FB26-6A4B-4A89-ABD4-8EBDAEF13996}"/>
              </a:ext>
            </a:extLst>
          </p:cNvPr>
          <p:cNvSpPr/>
          <p:nvPr/>
        </p:nvSpPr>
        <p:spPr>
          <a:xfrm>
            <a:off x="9281860" y="2075828"/>
            <a:ext cx="288032" cy="28803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84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2328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탐색적 데이터 분석이란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27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733080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탐색적 데이터 분석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4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알고리즘을 생성하기 전 데이터를 파악하기 위한 분석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탐색적 데이터 분석으로도 충분히 좋은 분석 결과를 가져갈 수 있다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탐색적 자료 분석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상관관계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시각화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대시보드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-&gt;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대부분 시각화가 주가 된다고 생각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※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다양한 시각화 기법을 활용한다면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인사이틀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추출할 수 있음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38999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338939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배달 데이터를 이용한 탐색적 자료 분석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28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733080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탐색적 데이터 분석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년 중 배달음식 주문이 적은 시기는 설날과 추석이다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년 중 배달음식 주문이 가장 많은 시기는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12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월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24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일이다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점심에는 중국음식을 저녁에는 치킨을 가장 많이 주문한다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강서구 주민들이 배달음식을 가장 많이 주문한다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59923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338939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배달 데이터를 이용한 탐색적 자료 분석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29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733080" cy="50477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탐색적 데이터 분석</a:t>
            </a: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년 중 배달음식 주문이 적은 시기는 설날과 추석이다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년 중 배달음식 주문이 가장 많은 시기는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12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월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24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일이다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점심에는 중국음식을 저녁에는 치킨을 가장 많이 주문한다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강서구 주민들이 배달음식을 가장 많이 주문한다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849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9131918-A038-4473-8C66-F530F683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8" r="13095"/>
          <a:stretch/>
        </p:blipFill>
        <p:spPr>
          <a:xfrm>
            <a:off x="-41780" y="118032"/>
            <a:ext cx="4419459" cy="673996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:a16="http://schemas.microsoft.com/office/drawing/2014/main" xmlns="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FA0C3ED-89F2-47AE-85E4-04F5F2BD7275}"/>
              </a:ext>
            </a:extLst>
          </p:cNvPr>
          <p:cNvSpPr/>
          <p:nvPr/>
        </p:nvSpPr>
        <p:spPr>
          <a:xfrm>
            <a:off x="1150229" y="1974333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5AAE5FF-F17D-4C58-8546-8132EDE55339}"/>
              </a:ext>
            </a:extLst>
          </p:cNvPr>
          <p:cNvGrpSpPr/>
          <p:nvPr/>
        </p:nvGrpSpPr>
        <p:grpSpPr>
          <a:xfrm>
            <a:off x="800307" y="2279164"/>
            <a:ext cx="699845" cy="96000"/>
            <a:chOff x="7719524" y="723611"/>
            <a:chExt cx="524884" cy="72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69B93CB7-7E02-4BEF-A33A-2C884AA8269B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149BB417-B65E-4BBF-89E9-E0057810B7F6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269B9B4B-0D2D-4D60-A4C6-80146986D59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536FEDAC-143F-42F8-A33E-746E7110429C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D3A876D-D7FC-4DD0-A247-3F04020151A2}"/>
              </a:ext>
            </a:extLst>
          </p:cNvPr>
          <p:cNvGrpSpPr/>
          <p:nvPr/>
        </p:nvGrpSpPr>
        <p:grpSpPr>
          <a:xfrm>
            <a:off x="4463819" y="2746831"/>
            <a:ext cx="4644092" cy="486252"/>
            <a:chOff x="3347864" y="2264533"/>
            <a:chExt cx="3483069" cy="36468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43EF731C-9F84-468D-8167-CC8E0B40667B}"/>
                </a:ext>
              </a:extLst>
            </p:cNvPr>
            <p:cNvSpPr/>
            <p:nvPr/>
          </p:nvSpPr>
          <p:spPr>
            <a:xfrm>
              <a:off x="5364088" y="2310700"/>
              <a:ext cx="14668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4108D92-0AA0-4778-B8DB-63430994919C}"/>
                </a:ext>
              </a:extLst>
            </p:cNvPr>
            <p:cNvSpPr/>
            <p:nvPr/>
          </p:nvSpPr>
          <p:spPr>
            <a:xfrm>
              <a:off x="3347864" y="2316497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51DEA1E4-B52C-4F0B-9D36-79A8EB9AAD3A}"/>
                </a:ext>
              </a:extLst>
            </p:cNvPr>
            <p:cNvSpPr/>
            <p:nvPr/>
          </p:nvSpPr>
          <p:spPr>
            <a:xfrm rot="5400000">
              <a:off x="4251250" y="2269176"/>
              <a:ext cx="360046" cy="3600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3F421BA9-604A-46A1-BB29-90BFBF828531}"/>
                </a:ext>
              </a:extLst>
            </p:cNvPr>
            <p:cNvCxnSpPr/>
            <p:nvPr/>
          </p:nvCxnSpPr>
          <p:spPr>
            <a:xfrm>
              <a:off x="4611296" y="2449199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334EABF-4274-4B23-901E-E5C8CCF1F9C7}"/>
                </a:ext>
              </a:extLst>
            </p:cNvPr>
            <p:cNvSpPr txBox="1"/>
            <p:nvPr/>
          </p:nvSpPr>
          <p:spPr>
            <a:xfrm>
              <a:off x="4256899" y="2264533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Ⅰ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779D48B-097F-4269-A7A6-839B93ECC439}"/>
              </a:ext>
            </a:extLst>
          </p:cNvPr>
          <p:cNvGrpSpPr/>
          <p:nvPr/>
        </p:nvGrpSpPr>
        <p:grpSpPr>
          <a:xfrm>
            <a:off x="4463820" y="3418135"/>
            <a:ext cx="5681633" cy="486251"/>
            <a:chOff x="3347864" y="2765251"/>
            <a:chExt cx="4261225" cy="3646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A2647F01-12F1-490C-8213-873FB346BF19}"/>
                </a:ext>
              </a:extLst>
            </p:cNvPr>
            <p:cNvSpPr/>
            <p:nvPr/>
          </p:nvSpPr>
          <p:spPr>
            <a:xfrm>
              <a:off x="5364088" y="2811418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탐색적 데이터 분석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BA3F8925-BABA-4EFD-AB88-D1034CA39FCD}"/>
                </a:ext>
              </a:extLst>
            </p:cNvPr>
            <p:cNvSpPr/>
            <p:nvPr/>
          </p:nvSpPr>
          <p:spPr>
            <a:xfrm rot="5400000">
              <a:off x="4251250" y="2769894"/>
              <a:ext cx="360046" cy="36004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8EE392BB-8D7E-4373-A989-E6597417F3BA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2949917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19DA65D-42DF-4A14-B915-B9EAF2E8F888}"/>
                </a:ext>
              </a:extLst>
            </p:cNvPr>
            <p:cNvSpPr txBox="1"/>
            <p:nvPr/>
          </p:nvSpPr>
          <p:spPr>
            <a:xfrm>
              <a:off x="4256899" y="2765251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10779503-05D1-4060-BF49-C422D3146E70}"/>
                </a:ext>
              </a:extLst>
            </p:cNvPr>
            <p:cNvSpPr/>
            <p:nvPr/>
          </p:nvSpPr>
          <p:spPr>
            <a:xfrm>
              <a:off x="3347864" y="2817215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xmlns="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</a:t>
            </a:fld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D06F33D-2B68-4043-A6DB-A5ACFC8D1027}"/>
              </a:ext>
            </a:extLst>
          </p:cNvPr>
          <p:cNvGrpSpPr/>
          <p:nvPr/>
        </p:nvGrpSpPr>
        <p:grpSpPr>
          <a:xfrm>
            <a:off x="4463820" y="4089444"/>
            <a:ext cx="5681633" cy="486251"/>
            <a:chOff x="3347864" y="3307492"/>
            <a:chExt cx="4261225" cy="3646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BA853D2-A734-4356-900C-9D728ABFD98A}"/>
                </a:ext>
              </a:extLst>
            </p:cNvPr>
            <p:cNvSpPr/>
            <p:nvPr/>
          </p:nvSpPr>
          <p:spPr>
            <a:xfrm>
              <a:off x="5364088" y="3353659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모델링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25B563D-7462-4A3A-92A5-6199AFC95470}"/>
                </a:ext>
              </a:extLst>
            </p:cNvPr>
            <p:cNvSpPr/>
            <p:nvPr/>
          </p:nvSpPr>
          <p:spPr>
            <a:xfrm rot="5400000">
              <a:off x="4251250" y="3312135"/>
              <a:ext cx="360046" cy="3600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4EA6DE7B-10D2-4470-9A17-AFF72EB729E3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3492158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E326AA6-B166-41EE-84F0-D074DB47754F}"/>
                </a:ext>
              </a:extLst>
            </p:cNvPr>
            <p:cNvSpPr txBox="1"/>
            <p:nvPr/>
          </p:nvSpPr>
          <p:spPr>
            <a:xfrm>
              <a:off x="4256899" y="3307492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Ⅲ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F73C6DFE-30E1-4A8F-B518-22DAC60AFE6D}"/>
                </a:ext>
              </a:extLst>
            </p:cNvPr>
            <p:cNvSpPr/>
            <p:nvPr/>
          </p:nvSpPr>
          <p:spPr>
            <a:xfrm>
              <a:off x="3347864" y="3359456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14D3C0AC-97DD-4461-BF62-4FD8F0187A62}"/>
              </a:ext>
            </a:extLst>
          </p:cNvPr>
          <p:cNvGrpSpPr/>
          <p:nvPr/>
        </p:nvGrpSpPr>
        <p:grpSpPr>
          <a:xfrm>
            <a:off x="4463820" y="4760761"/>
            <a:ext cx="5681633" cy="486985"/>
            <a:chOff x="3347864" y="3774980"/>
            <a:chExt cx="4261225" cy="36523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0EEAE9FE-7E58-4DA4-A3F3-CCD25F949999}"/>
                </a:ext>
              </a:extLst>
            </p:cNvPr>
            <p:cNvSpPr/>
            <p:nvPr/>
          </p:nvSpPr>
          <p:spPr>
            <a:xfrm>
              <a:off x="5364088" y="3821697"/>
              <a:ext cx="22450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16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 및 해석</a:t>
              </a:r>
              <a:endParaRPr lang="en-US" altLang="ko-KR" sz="16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E17A5126-04AB-4FD6-9B16-FDEC5BAC8EC7}"/>
                </a:ext>
              </a:extLst>
            </p:cNvPr>
            <p:cNvSpPr/>
            <p:nvPr/>
          </p:nvSpPr>
          <p:spPr>
            <a:xfrm rot="5400000">
              <a:off x="4251250" y="3780173"/>
              <a:ext cx="360046" cy="3600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89F483FE-34BC-489B-84DF-633859AA225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296" y="3960196"/>
              <a:ext cx="774837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C66B12C8-1868-4095-9E58-27BBE50F1C8E}"/>
                </a:ext>
              </a:extLst>
            </p:cNvPr>
            <p:cNvSpPr txBox="1"/>
            <p:nvPr/>
          </p:nvSpPr>
          <p:spPr>
            <a:xfrm>
              <a:off x="4256826" y="3774980"/>
              <a:ext cx="34889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Ⅳ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420B9245-D944-4263-9724-10BC9D73BD4F}"/>
                </a:ext>
              </a:extLst>
            </p:cNvPr>
            <p:cNvSpPr/>
            <p:nvPr/>
          </p:nvSpPr>
          <p:spPr>
            <a:xfrm>
              <a:off x="3347864" y="3827494"/>
              <a:ext cx="9107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en-US" altLang="ko-KR" sz="1600" b="1" kern="0" spc="-1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Chapter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153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9358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성별에 따른 생존여부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326879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생존여부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232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핑크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검은색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죽음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육안으로 확인해도 여성이 남성에 비해 생존율이 좋음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train$Survived,train$Sex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/>
              <a:t>))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25067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9358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좌석에 따른 생존여부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326879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좌석에 따른 생존여부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89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핑크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검은색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죽음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등석의 승객들의 생존율이 좋지 못함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train$Survived,train$Pclass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/>
              <a:t>))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13216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93586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나이에 따른 생존여부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32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326879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</a:t>
            </a:r>
            <a:r>
              <a:rPr lang="ko-KR" altLang="en-US" sz="18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생존여부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4048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핑크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검은색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죽음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나이에 따른 생존율은 나이가 숫자형태로 존재하기에 확인하기가 어려움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나이를 구간화해야만 의미를 파악할 수 있을 것으로 보임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train$Survived,train$Age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/>
              <a:t>))</a:t>
            </a:r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27160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1270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출발지에 따른 생존여부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33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544887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출발</a:t>
            </a:r>
            <a:r>
              <a:rPr lang="ko-KR" altLang="en-US" sz="1867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생존여부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57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핑크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검은색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죽음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비율로 확인을 해야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봐야함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비율은 육안상 비슷해 보임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train$Survived,train$Embarked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 smtClean="0"/>
              <a:t>))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탐색적 자료 분석은 여기까지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86740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144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성별에 따른 생존여부 차이를 시각화하라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시각화하라 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시각화하라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Q4 )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출발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시각화하라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34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48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4617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성별에 따른 생존여부 차이를 시각화하라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A1 ) </a:t>
            </a: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train$Survived,train$Sex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 smtClean="0"/>
              <a:t>))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시각화하라 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A2 ) </a:t>
            </a: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train$Survived,train$Pclass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 smtClean="0"/>
              <a:t>))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시각화하라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A3 ) </a:t>
            </a: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train$Survived,train$Age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 smtClean="0"/>
              <a:t>))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Q4 )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출발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지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에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따른 생존여부 차이를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시각화하라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A4 ) </a:t>
            </a:r>
            <a:r>
              <a:rPr lang="en-US" altLang="ko-KR" sz="1600" dirty="0" err="1"/>
              <a:t>barplot</a:t>
            </a:r>
            <a:r>
              <a:rPr lang="en-US" altLang="ko-KR" sz="1600" dirty="0"/>
              <a:t>(height = table(</a:t>
            </a:r>
            <a:r>
              <a:rPr lang="en-US" altLang="ko-KR" sz="1600" dirty="0" err="1"/>
              <a:t>train$Survived,train$Embarked</a:t>
            </a:r>
            <a:r>
              <a:rPr lang="en-US" altLang="ko-KR" sz="1600" dirty="0"/>
              <a:t>), col = unique(</a:t>
            </a:r>
            <a:r>
              <a:rPr lang="en-US" altLang="ko-KR" sz="1600" dirty="0" err="1"/>
              <a:t>train$Survived</a:t>
            </a:r>
            <a:r>
              <a:rPr lang="en-US" altLang="ko-KR" sz="1600" dirty="0" smtClean="0"/>
              <a:t>))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35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312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4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64CAA5E4-B339-44E1-965C-B487EA584547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65EBEF23-CDA0-4764-AFEB-71495A77F510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567DB948-5D12-48C1-9B15-B3DB41AAC75C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324B69C0-97F4-42FD-84C2-F44C35A0FA1D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FB509BB-DDFB-4189-B40C-E89A38FE62EF}"/>
                </a:ext>
              </a:extLst>
            </p:cNvPr>
            <p:cNvSpPr/>
            <p:nvPr/>
          </p:nvSpPr>
          <p:spPr>
            <a:xfrm>
              <a:off x="2743882" y="2111834"/>
              <a:ext cx="2681888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모델링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7B4CDB63-6C70-4878-8686-5A0F6CBE8657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592F0FAB-1C7E-457F-9F39-A02EFC0F04A4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03E61F1E-F0C7-4789-9464-23B267794F85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D7C972C6-245B-453D-B433-0273CD96A455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98C08BFF-6F8C-430C-9C1F-F2FEB4FAFDF9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4C85791A-951B-44CB-811B-61319B45B80F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15832B2D-6EB6-4097-B5DE-3B75448C07FC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Ⅲ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2E4438CF-C028-43F2-8EFF-70C50FFB3A5E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349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7447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우리가 사용할 모델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4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37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55423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의사결정나무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47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생존여부를 가장 많이 분리하는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컬럼을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기준으로 가지를 생성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동물 분류 의사결정나무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날개는 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펭귄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돌고래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곰을 가장 명확하게 나누는 기준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날 수 있음의 여부는 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펭귄을 나누는 가장 확실하게 나는 기준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지느러미는 곰과 돌고래를 나누는 기준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20283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7447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우리가 사용할 모델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38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55423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의사결정나무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463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(‘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’)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=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urvived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~ ., data = train)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※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의사결정나무를 만드는 코드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※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dt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에 의사결정나무 모델이 생성됨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00278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9416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튜닝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39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17752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튜닝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튜닝을 위해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함수를 확인하는 코드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help(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</p:txBody>
      </p:sp>
      <p:sp>
        <p:nvSpPr>
          <p:cNvPr id="26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173371" y="3404056"/>
            <a:ext cx="3203225" cy="2572366"/>
          </a:xfrm>
          <a:prstGeom prst="roundRect">
            <a:avLst>
              <a:gd name="adj" fmla="val 6116"/>
            </a:avLst>
          </a:prstGeom>
          <a:blipFill>
            <a:blip r:embed="rId7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77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9B33ADE-A5E2-4EE9-BF0F-624B8302EBD7}"/>
              </a:ext>
            </a:extLst>
          </p:cNvPr>
          <p:cNvSpPr/>
          <p:nvPr/>
        </p:nvSpPr>
        <p:spPr>
          <a:xfrm>
            <a:off x="3900001" y="2855258"/>
            <a:ext cx="5203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4800" b="1" kern="0" spc="-13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내용을 입력해주세요</a:t>
            </a:r>
            <a:endParaRPr lang="en-US" altLang="ko-KR" sz="4800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B80D959-9AEE-46CB-A7D5-7CBA54CA7C7C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CF62BB04-1812-4526-AC2D-F524F3502FFD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FE3D0932-0BB1-4B56-9E84-FF6C6520D8F1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19170647-0257-4B13-AF60-AC17AAB47E33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2D4CD335-9A09-454B-9473-50B8AFBAED69}"/>
                </a:ext>
              </a:extLst>
            </p:cNvPr>
            <p:cNvSpPr/>
            <p:nvPr/>
          </p:nvSpPr>
          <p:spPr>
            <a:xfrm>
              <a:off x="2743882" y="2111834"/>
              <a:ext cx="2681888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전처리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A136ACB2-91C7-4F7B-8DBA-F5E213A4DD39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C0169349-1F7C-4033-8DB2-48EEAFCD28D3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92364937-477C-4A2D-B8BE-69470CFA563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F55341F5-8713-4B14-B80C-4354A299452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0C8CD8F8-BFA2-4627-BED3-222813C489E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CADCBD17-2A18-44E5-A73E-BD0F7A4950CA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87A3CC25-4524-4B87-8F9B-73DC7DED98EF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Ⅰ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7EF812B-0CB6-4362-82D0-4B8E8CD72E5B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035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9416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튜닝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17752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튜닝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모델 튜닝의 경우 해당 모델을 잘 알고 있어야 하기에 해당 내용은 추후 심화학습을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진행시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얘기하도록 하겠음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218382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24624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 이렇게 모델링은 짧을까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39553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포브스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선정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17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 &amp; Python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 경우 모델 관련된 코드는 다른 통계학자 및 공학자들이 개발을 해놓았다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그렇기에 우리가 모델을 구현할 필요 없이 해당 패키지를 사용하면 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4128789"/>
            <a:ext cx="3360384" cy="17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분석가가 가장 시간을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많이들이는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단계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전처리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(60%)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수집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(19%)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학습용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데이터셋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생성 및 모델링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(7%)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해석 및 기타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(8%)</a:t>
            </a:r>
          </a:p>
        </p:txBody>
      </p:sp>
    </p:spTree>
    <p:extLst>
      <p:ext uri="{BB962C8B-B14F-4D97-AF65-F5344CB8AC3E}">
        <p14:creationId xmlns:p14="http://schemas.microsoft.com/office/powerpoint/2010/main" val="3143645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398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의사결정나무 모델을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42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6348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246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의사결정나무 모델을 생성하라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A1 ) </a:t>
            </a:r>
          </a:p>
          <a:p>
            <a:r>
              <a:rPr lang="en-US" altLang="ko-KR" sz="1600" dirty="0" err="1"/>
              <a:t>install.packages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rpart</a:t>
            </a:r>
            <a:r>
              <a:rPr lang="en-US" altLang="ko-KR" sz="1600" dirty="0"/>
              <a:t>')</a:t>
            </a:r>
          </a:p>
          <a:p>
            <a:r>
              <a:rPr lang="en-US" altLang="ko-KR" sz="1600" dirty="0" err="1"/>
              <a:t>install.packages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rpart.plot</a:t>
            </a:r>
            <a:r>
              <a:rPr lang="en-US" altLang="ko-KR" sz="1600" dirty="0"/>
              <a:t>')</a:t>
            </a:r>
          </a:p>
          <a:p>
            <a:r>
              <a:rPr lang="en-US" altLang="ko-KR" sz="1600" dirty="0"/>
              <a:t>library(</a:t>
            </a:r>
            <a:r>
              <a:rPr lang="en-US" altLang="ko-KR" sz="1600" dirty="0" err="1"/>
              <a:t>rpart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library(</a:t>
            </a:r>
            <a:r>
              <a:rPr lang="en-US" altLang="ko-KR" sz="1600" dirty="0" err="1"/>
              <a:t>rpart.plot</a:t>
            </a:r>
            <a:r>
              <a:rPr lang="en-US" altLang="ko-KR" sz="1600" dirty="0"/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</a:pPr>
            <a:r>
              <a:rPr lang="en-US" altLang="ko-KR" sz="1600" dirty="0" err="1"/>
              <a:t>tf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rpart</a:t>
            </a:r>
            <a:r>
              <a:rPr lang="en-US" altLang="ko-KR" sz="1600" dirty="0"/>
              <a:t>(Survived ~ ., data=train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43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6348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3BDF1C7-ECA4-4FEF-927A-61ED3183E4E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7252DB43-DF30-411D-B285-0CBFE2E3D64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5E3A351-C13C-42F0-B395-A13D57C92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12" name="object 28">
              <a:extLst>
                <a:ext uri="{FF2B5EF4-FFF2-40B4-BE49-F238E27FC236}">
                  <a16:creationId xmlns:a16="http://schemas.microsoft.com/office/drawing/2014/main" xmlns="" id="{BE44C614-3121-4883-BBC5-758FB0896FF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63EFD94-6B28-499D-A79A-B47AA374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831BBFC-B3A9-4088-964E-E485BF9BEA03}"/>
              </a:ext>
            </a:extLst>
          </p:cNvPr>
          <p:cNvGrpSpPr/>
          <p:nvPr/>
        </p:nvGrpSpPr>
        <p:grpSpPr>
          <a:xfrm>
            <a:off x="307590" y="2296227"/>
            <a:ext cx="11569724" cy="2062103"/>
            <a:chOff x="230692" y="1722170"/>
            <a:chExt cx="8677293" cy="154657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923D453F-1D65-4879-9A91-5EF4A4714904}"/>
                </a:ext>
              </a:extLst>
            </p:cNvPr>
            <p:cNvGrpSpPr/>
            <p:nvPr/>
          </p:nvGrpSpPr>
          <p:grpSpPr>
            <a:xfrm>
              <a:off x="971600" y="1901262"/>
              <a:ext cx="7936385" cy="1052944"/>
              <a:chOff x="971600" y="1901262"/>
              <a:chExt cx="7936385" cy="105294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5FC54A5A-5E3C-41C6-B673-8AC98F45803E}"/>
                  </a:ext>
                </a:extLst>
              </p:cNvPr>
              <p:cNvSpPr/>
              <p:nvPr/>
            </p:nvSpPr>
            <p:spPr>
              <a:xfrm>
                <a:off x="1835696" y="1923678"/>
                <a:ext cx="7072289" cy="10081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4988ACC0-8152-45F0-8EC9-095418B74538}"/>
                  </a:ext>
                </a:extLst>
              </p:cNvPr>
              <p:cNvSpPr/>
              <p:nvPr/>
            </p:nvSpPr>
            <p:spPr>
              <a:xfrm>
                <a:off x="971600" y="1901262"/>
                <a:ext cx="1052944" cy="1052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9B33ADE-A5E2-4EE9-BF0F-624B8302EBD7}"/>
                </a:ext>
              </a:extLst>
            </p:cNvPr>
            <p:cNvSpPr/>
            <p:nvPr/>
          </p:nvSpPr>
          <p:spPr>
            <a:xfrm>
              <a:off x="2895968" y="2111834"/>
              <a:ext cx="2377718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73722" eaLnBrk="0" hangingPunct="0">
                <a:spcAft>
                  <a:spcPts val="800"/>
                </a:spcAft>
                <a:buSzPct val="100000"/>
                <a:defRPr/>
              </a:pPr>
              <a:r>
                <a:rPr lang="ko-KR" altLang="en-US" sz="4800" b="1" kern="0" spc="-13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 및 해석</a:t>
              </a:r>
              <a:endParaRPr lang="en-US" altLang="ko-KR" sz="4800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09633A1-B9CE-4D7B-9093-46A7BC5E88F6}"/>
                </a:ext>
              </a:extLst>
            </p:cNvPr>
            <p:cNvGrpSpPr/>
            <p:nvPr/>
          </p:nvGrpSpPr>
          <p:grpSpPr>
            <a:xfrm>
              <a:off x="230692" y="2435000"/>
              <a:ext cx="524884" cy="72000"/>
              <a:chOff x="7719524" y="723611"/>
              <a:chExt cx="524884" cy="72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03405FF2-7AC6-436E-AF1E-26D6850B8F7D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xmlns="" id="{3D01EFC6-C3D2-44DF-A7D1-F743502B466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E5E50FCB-2D0B-4849-9AAE-D1E3681066AD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2B1F94E2-2620-4BDC-9333-3680E58B4343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17CF15C7-6DA7-4FEB-B51E-141D33E5A1D9}"/>
                </a:ext>
              </a:extLst>
            </p:cNvPr>
            <p:cNvGrpSpPr/>
            <p:nvPr/>
          </p:nvGrpSpPr>
          <p:grpSpPr>
            <a:xfrm>
              <a:off x="603876" y="1722170"/>
              <a:ext cx="1308291" cy="1546577"/>
              <a:chOff x="603876" y="1722170"/>
              <a:chExt cx="1308291" cy="154657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0DE4E460-D78E-4350-BB5E-1F068BB48EDE}"/>
                  </a:ext>
                </a:extLst>
              </p:cNvPr>
              <p:cNvSpPr txBox="1"/>
              <p:nvPr/>
            </p:nvSpPr>
            <p:spPr>
              <a:xfrm>
                <a:off x="603876" y="1722170"/>
                <a:ext cx="1308291" cy="1546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800">
                    <a:solidFill>
                      <a:schemeClr val="bg1">
                        <a:lumMod val="7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Ⅳ</a:t>
                </a:r>
                <a:endParaRPr lang="ko-KR" altLang="en-US" sz="12800" dirty="0">
                  <a:solidFill>
                    <a:schemeClr val="bg1">
                      <a:lumMod val="7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55774CA1-1BAD-4492-AC4F-B0346D74CE26}"/>
                  </a:ext>
                </a:extLst>
              </p:cNvPr>
              <p:cNvSpPr txBox="1"/>
              <p:nvPr/>
            </p:nvSpPr>
            <p:spPr>
              <a:xfrm>
                <a:off x="958380" y="1811720"/>
                <a:ext cx="64585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Chapter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67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17123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해석 및 평가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8" y="312282"/>
              <a:ext cx="583334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en-US" altLang="ko-KR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617B093C-859B-46B3-A5B7-A46B06540EDB}"/>
              </a:ext>
            </a:extLst>
          </p:cNvPr>
          <p:cNvCxnSpPr>
            <a:cxnSpLocks/>
            <a:stCxn id="56" idx="6"/>
            <a:endCxn id="85" idx="6"/>
          </p:cNvCxnSpPr>
          <p:nvPr/>
        </p:nvCxnSpPr>
        <p:spPr>
          <a:xfrm>
            <a:off x="5148950" y="2219843"/>
            <a:ext cx="4682274" cy="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0697A7A-6E40-45C4-A153-3901F75E4CC8}"/>
              </a:ext>
            </a:extLst>
          </p:cNvPr>
          <p:cNvGrpSpPr/>
          <p:nvPr/>
        </p:nvGrpSpPr>
        <p:grpSpPr>
          <a:xfrm>
            <a:off x="4860918" y="2075827"/>
            <a:ext cx="1992900" cy="288032"/>
            <a:chOff x="849446" y="1415073"/>
            <a:chExt cx="1494675" cy="216024"/>
          </a:xfrm>
          <a:solidFill>
            <a:schemeClr val="bg1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DA2E9664-5C56-4906-9B2F-2324170F74AA}"/>
                </a:ext>
              </a:extLst>
            </p:cNvPr>
            <p:cNvSpPr/>
            <p:nvPr/>
          </p:nvSpPr>
          <p:spPr>
            <a:xfrm>
              <a:off x="849446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xmlns="" id="{05F77208-3121-4E1C-AA90-63662E6376D3}"/>
                </a:ext>
              </a:extLst>
            </p:cNvPr>
            <p:cNvSpPr/>
            <p:nvPr/>
          </p:nvSpPr>
          <p:spPr>
            <a:xfrm>
              <a:off x="1503814" y="1415073"/>
              <a:ext cx="201499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A3236CF8-0ED7-4D1F-8A9F-ED6E42E65B8B}"/>
                </a:ext>
              </a:extLst>
            </p:cNvPr>
            <p:cNvSpPr/>
            <p:nvPr/>
          </p:nvSpPr>
          <p:spPr>
            <a:xfrm>
              <a:off x="2142622" y="1415073"/>
              <a:ext cx="201499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BCE0A35-9029-409E-A959-CC3CBA6D1B57}"/>
              </a:ext>
            </a:extLst>
          </p:cNvPr>
          <p:cNvSpPr txBox="1"/>
          <p:nvPr/>
        </p:nvSpPr>
        <p:spPr>
          <a:xfrm>
            <a:off x="3829518" y="203517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타이타닉</a:t>
            </a:r>
            <a:endParaRPr lang="ko-KR" altLang="en-US" sz="1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ADD1D086-C2EC-452D-94C3-5B4888460C51}"/>
              </a:ext>
            </a:extLst>
          </p:cNvPr>
          <p:cNvGrpSpPr/>
          <p:nvPr/>
        </p:nvGrpSpPr>
        <p:grpSpPr>
          <a:xfrm>
            <a:off x="8409712" y="1508788"/>
            <a:ext cx="1421512" cy="1422113"/>
            <a:chOff x="2243700" y="1266752"/>
            <a:chExt cx="1066134" cy="1066585"/>
          </a:xfrm>
        </p:grpSpPr>
        <p:sp>
          <p:nvSpPr>
            <p:cNvPr id="85" name="타원 90">
              <a:extLst>
                <a:ext uri="{FF2B5EF4-FFF2-40B4-BE49-F238E27FC236}">
                  <a16:creationId xmlns:a16="http://schemas.microsoft.com/office/drawing/2014/main" xmlns="" id="{91EFE038-AFCD-4A14-9E89-9AD13F5E6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700" y="1266752"/>
              <a:ext cx="1066134" cy="106658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139">
              <a:extLst>
                <a:ext uri="{FF2B5EF4-FFF2-40B4-BE49-F238E27FC236}">
                  <a16:creationId xmlns:a16="http://schemas.microsoft.com/office/drawing/2014/main" xmlns="" id="{27CB73E5-AF24-49FE-B3CB-BE61AB707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497" y="1440622"/>
              <a:ext cx="718541" cy="7188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1767FC2B-8E5F-4922-A7EE-5FA49ED5C289}"/>
                </a:ext>
              </a:extLst>
            </p:cNvPr>
            <p:cNvSpPr txBox="1"/>
            <p:nvPr/>
          </p:nvSpPr>
          <p:spPr>
            <a:xfrm>
              <a:off x="2568064" y="1492840"/>
              <a:ext cx="417422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해석</a:t>
              </a:r>
              <a:endPara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</a:t>
              </a:r>
              <a:endPara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</a:t>
              </a:r>
            </a:p>
          </p:txBody>
        </p:sp>
      </p:grpSp>
      <p:sp>
        <p:nvSpPr>
          <p:cNvPr id="172" name="슬라이드 번호 개체 틀 2">
            <a:extLst>
              <a:ext uri="{FF2B5EF4-FFF2-40B4-BE49-F238E27FC236}">
                <a16:creationId xmlns:a16="http://schemas.microsoft.com/office/drawing/2014/main" xmlns="" id="{CD6D221A-336A-43C6-9083-CB9803A6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45</a:t>
            </a:fld>
            <a:endParaRPr lang="ko-KR" altLang="en-US" sz="14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6BBC1BD0-3470-4D14-9896-1A74D776D0A1}"/>
              </a:ext>
            </a:extLst>
          </p:cNvPr>
          <p:cNvGrpSpPr/>
          <p:nvPr/>
        </p:nvGrpSpPr>
        <p:grpSpPr>
          <a:xfrm>
            <a:off x="1194787" y="3266616"/>
            <a:ext cx="1857839" cy="406400"/>
            <a:chOff x="3906882" y="3107327"/>
            <a:chExt cx="2715303" cy="3048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5FE83457-AAB5-43BF-963B-A21CDB95376D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918FAA59-6F14-485F-B631-242C89D04DA4}"/>
                </a:ext>
              </a:extLst>
            </p:cNvPr>
            <p:cNvSpPr/>
            <p:nvPr/>
          </p:nvSpPr>
          <p:spPr>
            <a:xfrm>
              <a:off x="4710221" y="3167394"/>
              <a:ext cx="1108637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모델 평가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EC33FD81-556A-4628-A7B4-1B90D4DECED3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70F33F0A-7AD4-45B7-A3FA-333DFD481BF5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8DCBD6D5-0199-40D9-BA4F-B0D56F938C3C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BD6D7A0E-0B06-437C-B2EE-2559B34C513F}"/>
              </a:ext>
            </a:extLst>
          </p:cNvPr>
          <p:cNvSpPr/>
          <p:nvPr/>
        </p:nvSpPr>
        <p:spPr>
          <a:xfrm>
            <a:off x="3175804" y="3259396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성능을 평가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EA2A2005-5927-460A-833E-DCCE4A48472C}"/>
              </a:ext>
            </a:extLst>
          </p:cNvPr>
          <p:cNvGrpSpPr/>
          <p:nvPr/>
        </p:nvGrpSpPr>
        <p:grpSpPr>
          <a:xfrm>
            <a:off x="1194787" y="3803873"/>
            <a:ext cx="1857839" cy="406400"/>
            <a:chOff x="6737697" y="3107327"/>
            <a:chExt cx="2715303" cy="3048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F3B339A-A739-4A4A-B293-2C0609B37670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31F1FFDB-7B59-417B-84C5-F9BAA9C6308F}"/>
                </a:ext>
              </a:extLst>
            </p:cNvPr>
            <p:cNvSpPr/>
            <p:nvPr/>
          </p:nvSpPr>
          <p:spPr>
            <a:xfrm>
              <a:off x="7541033" y="3167394"/>
              <a:ext cx="1108637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모델 해석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286986F4-26A4-4671-9DF0-165B529BEE17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45D5257C-F866-45D7-B5AA-1A15D62A8A5A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69B19E46-3BDE-4C8E-8FFB-9F7B9B8BC277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CE57F191-A151-4F33-92C0-C6724E86A004}"/>
              </a:ext>
            </a:extLst>
          </p:cNvPr>
          <p:cNvSpPr/>
          <p:nvPr/>
        </p:nvSpPr>
        <p:spPr>
          <a:xfrm>
            <a:off x="3179648" y="379665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해석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6860E7D9-5D54-45A1-8EA6-05B0E3F6204D}"/>
              </a:ext>
            </a:extLst>
          </p:cNvPr>
          <p:cNvGrpSpPr/>
          <p:nvPr/>
        </p:nvGrpSpPr>
        <p:grpSpPr>
          <a:xfrm>
            <a:off x="1194787" y="4341131"/>
            <a:ext cx="1857839" cy="406400"/>
            <a:chOff x="3906882" y="3107327"/>
            <a:chExt cx="2715303" cy="304800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5F59F52B-F0F1-49ED-A78B-F40822F82CA9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705F6124-72ED-40C1-AD01-6513B25A5A7A}"/>
                </a:ext>
              </a:extLst>
            </p:cNvPr>
            <p:cNvSpPr/>
            <p:nvPr/>
          </p:nvSpPr>
          <p:spPr>
            <a:xfrm>
              <a:off x="4417459" y="3167394"/>
              <a:ext cx="1694161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중요 변수 확인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xmlns="" id="{5BA95C43-83BF-4CD3-9AA0-420FEB6E3C36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xmlns="" id="{34EAD72A-E1ED-459B-BB3D-6AAE8E19FE5F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7EC2FEB9-AFF2-43D4-A594-CE3AC0FD6C38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xmlns="" id="{D2C8438B-F29B-4AFF-BEC7-3D173C832303}"/>
              </a:ext>
            </a:extLst>
          </p:cNvPr>
          <p:cNvSpPr/>
          <p:nvPr/>
        </p:nvSpPr>
        <p:spPr>
          <a:xfrm>
            <a:off x="3179648" y="432470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생존여부에 가장 영향을 많이 주는 중요 변수를  확인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BEE3FB26-6A4B-4A89-ABD4-8EBDAEF13996}"/>
              </a:ext>
            </a:extLst>
          </p:cNvPr>
          <p:cNvSpPr/>
          <p:nvPr/>
        </p:nvSpPr>
        <p:spPr>
          <a:xfrm>
            <a:off x="7549313" y="2075828"/>
            <a:ext cx="288032" cy="28803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580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410121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 지표에 대해 알아보자</a:t>
              </a:r>
              <a:r>
                <a:rPr lang="en-US" altLang="ko-KR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 (Confusion Matrix)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46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17752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 성분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True Positive(TP)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 &amp;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 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False Positive(FP)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&amp;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True Negative(TN)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 &amp;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False Negative(FN)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 &amp;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1525252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410121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평가 지표에 대해 알아보자</a:t>
              </a:r>
              <a:r>
                <a:rPr lang="en-US" altLang="ko-KR" sz="2400" spc="-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 (Confusion Matrix)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47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11821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평가지표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특이도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(Specificity)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중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민감도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(Sensitivity | Recall)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중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정밀도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(precision)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Positive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것 중 실제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Postive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인 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정확도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(accuracy)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예측한 것 중 실제로 맞춘 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793330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150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모델의 평가지표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48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83155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평가지표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437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pred</a:t>
            </a:r>
            <a:r>
              <a:rPr lang="en-US" altLang="ko-KR" sz="1600" dirty="0"/>
              <a:t> = predict(</a:t>
            </a:r>
            <a:r>
              <a:rPr lang="en-US" altLang="ko-KR" sz="1600" dirty="0" err="1"/>
              <a:t>tf</a:t>
            </a:r>
            <a:r>
              <a:rPr lang="en-US" altLang="ko-KR" sz="1600" dirty="0"/>
              <a:t>, type = 'class')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의사결정나무를 활용해 예측 진행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/>
              <a:t>real = </a:t>
            </a:r>
            <a:r>
              <a:rPr lang="en-US" altLang="ko-KR" sz="1600" dirty="0" err="1"/>
              <a:t>train$Survived</a:t>
            </a:r>
            <a:endParaRPr lang="en-US" altLang="ko-KR" sz="1600" dirty="0"/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실제 정답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/>
              <a:t>table(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, real = real</a:t>
            </a:r>
            <a:r>
              <a:rPr lang="en-US" altLang="ko-KR" sz="1600" dirty="0" smtClean="0"/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smtClean="0">
                <a:sym typeface="Wingdings" pitchFamily="2" charset="2"/>
              </a:rPr>
              <a:t> TN, FN, TP, FP </a:t>
            </a:r>
            <a:r>
              <a:rPr lang="ko-KR" altLang="en-US" sz="1600" dirty="0" smtClean="0">
                <a:sym typeface="Wingdings" pitchFamily="2" charset="2"/>
              </a:rPr>
              <a:t>생성</a:t>
            </a:r>
            <a:endParaRPr lang="en-US" altLang="ko-KR" sz="1600" dirty="0" smtClean="0"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smtClean="0">
                <a:sym typeface="Wingdings" pitchFamily="2" charset="2"/>
              </a:rPr>
              <a:t> </a:t>
            </a:r>
            <a:r>
              <a:rPr lang="ko-KR" altLang="en-US" sz="1600" dirty="0" smtClean="0">
                <a:sym typeface="Wingdings" pitchFamily="2" charset="2"/>
              </a:rPr>
              <a:t>해당 쿼리를 사용해 직접 계산을 해도 되지만 우리에게는 </a:t>
            </a:r>
            <a:r>
              <a:rPr lang="en-US" altLang="ko-KR" sz="1600" dirty="0" smtClean="0">
                <a:sym typeface="Wingdings" pitchFamily="2" charset="2"/>
              </a:rPr>
              <a:t>caret </a:t>
            </a:r>
            <a:r>
              <a:rPr lang="ko-KR" altLang="en-US" sz="1600" dirty="0" smtClean="0">
                <a:sym typeface="Wingdings" pitchFamily="2" charset="2"/>
              </a:rPr>
              <a:t>패키지가 있다</a:t>
            </a:r>
            <a:r>
              <a:rPr lang="en-US" altLang="ko-KR" sz="1600" dirty="0">
                <a:sym typeface="Wingdings" pitchFamily="2" charset="2"/>
              </a:rPr>
              <a:t>!</a:t>
            </a:r>
            <a:endParaRPr lang="en-US" altLang="ko-KR" sz="1600" dirty="0"/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938704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150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모델의 평가지표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49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034427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caret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사용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20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(‘caret’)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caret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패키지 다운로드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library(caret)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패키지 사용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 smtClean="0"/>
              <a:t>confusionMatrix</a:t>
            </a:r>
            <a:r>
              <a:rPr lang="en-US" altLang="ko-KR" sz="1600" dirty="0" smtClean="0"/>
              <a:t>(table(</a:t>
            </a:r>
            <a:r>
              <a:rPr lang="en-US" altLang="ko-KR" sz="1600" dirty="0" err="1" smtClean="0"/>
              <a:t>pred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, real = real),positive = '1</a:t>
            </a:r>
            <a:r>
              <a:rPr lang="en-US" altLang="ko-KR" sz="1600" dirty="0" smtClean="0"/>
              <a:t>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confusion Matrix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생성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24020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2345E4-57D4-794E-9661-4299BC294961}"/>
              </a:ext>
            </a:extLst>
          </p:cNvPr>
          <p:cNvSpPr txBox="1"/>
          <p:nvPr/>
        </p:nvSpPr>
        <p:spPr>
          <a:xfrm>
            <a:off x="1736785" y="1463612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kumimoji="1" lang="ko-KR" altLang="en-US" sz="2400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0C5D10F-9E4C-5A48-81B1-DD40F1D39B5B}"/>
              </a:ext>
            </a:extLst>
          </p:cNvPr>
          <p:cNvSpPr txBox="1"/>
          <p:nvPr/>
        </p:nvSpPr>
        <p:spPr>
          <a:xfrm>
            <a:off x="3627289" y="1463612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kumimoji="1" lang="ko-KR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2B40F8E-FBF6-9D4F-9F55-6129BA4DA376}"/>
              </a:ext>
            </a:extLst>
          </p:cNvPr>
          <p:cNvSpPr txBox="1"/>
          <p:nvPr/>
        </p:nvSpPr>
        <p:spPr>
          <a:xfrm>
            <a:off x="5517793" y="1463612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rgbClr val="0099C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kumimoji="1" lang="ko-KR" altLang="en-US" sz="2400" b="1" dirty="0">
              <a:solidFill>
                <a:srgbClr val="0099C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82DCA98-B00E-314C-A6E7-C2855BB2E1E7}"/>
              </a:ext>
            </a:extLst>
          </p:cNvPr>
          <p:cNvSpPr txBox="1"/>
          <p:nvPr/>
        </p:nvSpPr>
        <p:spPr>
          <a:xfrm>
            <a:off x="7424680" y="1463612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kumimoji="1" lang="ko-KR" altLang="en-US" sz="2400" b="1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2A8551D-BEC6-074C-9ADA-57C468389820}"/>
              </a:ext>
            </a:extLst>
          </p:cNvPr>
          <p:cNvSpPr txBox="1"/>
          <p:nvPr/>
        </p:nvSpPr>
        <p:spPr>
          <a:xfrm>
            <a:off x="9331567" y="1463612"/>
            <a:ext cx="115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kumimoji="1" lang="ko-KR" altLang="en-US" sz="2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xmlns="" id="{96AD0A5C-449C-4396-8CE2-CF52700FC866}"/>
              </a:ext>
            </a:extLst>
          </p:cNvPr>
          <p:cNvSpPr/>
          <p:nvPr/>
        </p:nvSpPr>
        <p:spPr>
          <a:xfrm>
            <a:off x="908426" y="4634726"/>
            <a:ext cx="9978649" cy="6095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27000">
                <a:schemeClr val="accent1">
                  <a:shade val="67500"/>
                  <a:satMod val="115000"/>
                </a:schemeClr>
              </a:gs>
              <a:gs pos="100000">
                <a:schemeClr val="accent3"/>
              </a:gs>
              <a:gs pos="61000">
                <a:schemeClr val="accent5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11">
            <a:extLst>
              <a:ext uri="{FF2B5EF4-FFF2-40B4-BE49-F238E27FC236}">
                <a16:creationId xmlns:a16="http://schemas.microsoft.com/office/drawing/2014/main" xmlns="" id="{522103C8-CE11-4435-8763-084E00C73A30}"/>
              </a:ext>
            </a:extLst>
          </p:cNvPr>
          <p:cNvCxnSpPr>
            <a:cxnSpLocks noChangeShapeType="1"/>
            <a:endCxn id="87" idx="4"/>
          </p:cNvCxnSpPr>
          <p:nvPr/>
        </p:nvCxnSpPr>
        <p:spPr bwMode="auto">
          <a:xfrm>
            <a:off x="8005787" y="2970278"/>
            <a:ext cx="0" cy="1766988"/>
          </a:xfrm>
          <a:prstGeom prst="line">
            <a:avLst/>
          </a:prstGeom>
          <a:noFill/>
          <a:ln w="12700" algn="ctr">
            <a:solidFill>
              <a:srgbClr val="3CB9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그룹 34">
            <a:extLst>
              <a:ext uri="{FF2B5EF4-FFF2-40B4-BE49-F238E27FC236}">
                <a16:creationId xmlns:a16="http://schemas.microsoft.com/office/drawing/2014/main" xmlns="" id="{02E16E33-BD79-48B0-9838-0B89664A8C79}"/>
              </a:ext>
            </a:extLst>
          </p:cNvPr>
          <p:cNvGrpSpPr>
            <a:grpSpLocks/>
          </p:cNvGrpSpPr>
          <p:nvPr/>
        </p:nvGrpSpPr>
        <p:grpSpPr bwMode="auto">
          <a:xfrm>
            <a:off x="7859948" y="4519363"/>
            <a:ext cx="291681" cy="291681"/>
            <a:chOff x="1360447" y="6330062"/>
            <a:chExt cx="204353" cy="204353"/>
          </a:xfrm>
        </p:grpSpPr>
        <p:sp>
          <p:nvSpPr>
            <p:cNvPr id="86" name="타원 5">
              <a:extLst>
                <a:ext uri="{FF2B5EF4-FFF2-40B4-BE49-F238E27FC236}">
                  <a16:creationId xmlns:a16="http://schemas.microsoft.com/office/drawing/2014/main" xmlns="" id="{6B1F08BE-AF17-4F01-9621-3A227E0AD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47" y="6330062"/>
              <a:ext cx="204353" cy="204353"/>
            </a:xfrm>
            <a:prstGeom prst="ellipse">
              <a:avLst/>
            </a:prstGeom>
            <a:solidFill>
              <a:srgbClr val="3CB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타원 121">
              <a:extLst>
                <a:ext uri="{FF2B5EF4-FFF2-40B4-BE49-F238E27FC236}">
                  <a16:creationId xmlns:a16="http://schemas.microsoft.com/office/drawing/2014/main" xmlns="" id="{7BE1570B-2A38-4E73-B47E-12C912AFC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135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7" name="타원 66">
            <a:extLst>
              <a:ext uri="{FF2B5EF4-FFF2-40B4-BE49-F238E27FC236}">
                <a16:creationId xmlns:a16="http://schemas.microsoft.com/office/drawing/2014/main" xmlns="" id="{BBB9D268-1F83-42E1-85AD-1890BC32D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785" y="1926083"/>
            <a:ext cx="1306003" cy="1306001"/>
          </a:xfrm>
          <a:prstGeom prst="ellipse">
            <a:avLst/>
          </a:prstGeom>
          <a:solidFill>
            <a:srgbClr val="3CB9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연결선 70">
            <a:extLst>
              <a:ext uri="{FF2B5EF4-FFF2-40B4-BE49-F238E27FC236}">
                <a16:creationId xmlns:a16="http://schemas.microsoft.com/office/drawing/2014/main" xmlns="" id="{AB8F6DD4-9AE1-4B18-8685-0A8D399B4D74}"/>
              </a:ext>
            </a:extLst>
          </p:cNvPr>
          <p:cNvCxnSpPr>
            <a:cxnSpLocks noChangeShapeType="1"/>
            <a:endCxn id="126" idx="0"/>
          </p:cNvCxnSpPr>
          <p:nvPr/>
        </p:nvCxnSpPr>
        <p:spPr bwMode="auto">
          <a:xfrm>
            <a:off x="2300512" y="3056311"/>
            <a:ext cx="10205" cy="877745"/>
          </a:xfrm>
          <a:prstGeom prst="line">
            <a:avLst/>
          </a:prstGeom>
          <a:noFill/>
          <a:ln w="12700" cap="rnd" algn="ctr">
            <a:solidFill>
              <a:srgbClr val="5189C6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4" name="그룹 31">
            <a:extLst>
              <a:ext uri="{FF2B5EF4-FFF2-40B4-BE49-F238E27FC236}">
                <a16:creationId xmlns:a16="http://schemas.microsoft.com/office/drawing/2014/main" xmlns="" id="{2B25F558-3C02-4A4D-B423-B998A158656B}"/>
              </a:ext>
            </a:extLst>
          </p:cNvPr>
          <p:cNvGrpSpPr>
            <a:grpSpLocks/>
          </p:cNvGrpSpPr>
          <p:nvPr/>
        </p:nvGrpSpPr>
        <p:grpSpPr bwMode="auto">
          <a:xfrm>
            <a:off x="2156389" y="4519362"/>
            <a:ext cx="291684" cy="291683"/>
            <a:chOff x="7823914" y="6330062"/>
            <a:chExt cx="204353" cy="204353"/>
          </a:xfrm>
        </p:grpSpPr>
        <p:sp>
          <p:nvSpPr>
            <p:cNvPr id="95" name="타원 47">
              <a:extLst>
                <a:ext uri="{FF2B5EF4-FFF2-40B4-BE49-F238E27FC236}">
                  <a16:creationId xmlns:a16="http://schemas.microsoft.com/office/drawing/2014/main" xmlns="" id="{102AF4BF-00AD-4378-877B-CADE6B72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914" y="6330062"/>
              <a:ext cx="204353" cy="204353"/>
            </a:xfrm>
            <a:prstGeom prst="ellipse">
              <a:avLst/>
            </a:prstGeom>
            <a:solidFill>
              <a:srgbClr val="518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타원 124">
              <a:extLst>
                <a:ext uri="{FF2B5EF4-FFF2-40B4-BE49-F238E27FC236}">
                  <a16:creationId xmlns:a16="http://schemas.microsoft.com/office/drawing/2014/main" xmlns="" id="{119F691E-4B91-442C-B066-AB33D9B30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5602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타원 72">
            <a:extLst>
              <a:ext uri="{FF2B5EF4-FFF2-40B4-BE49-F238E27FC236}">
                <a16:creationId xmlns:a16="http://schemas.microsoft.com/office/drawing/2014/main" xmlns="" id="{AEB0D564-5CC0-4E59-87CE-3CB21D4B0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945" y="1926083"/>
            <a:ext cx="1304568" cy="1306001"/>
          </a:xfrm>
          <a:prstGeom prst="ellipse">
            <a:avLst/>
          </a:prstGeom>
          <a:solidFill>
            <a:srgbClr val="5189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4" name="직선 연결선 65">
            <a:extLst>
              <a:ext uri="{FF2B5EF4-FFF2-40B4-BE49-F238E27FC236}">
                <a16:creationId xmlns:a16="http://schemas.microsoft.com/office/drawing/2014/main" xmlns="" id="{1DF01CD1-D7B2-4D19-A4C3-0AD861618CF4}"/>
              </a:ext>
            </a:extLst>
          </p:cNvPr>
          <p:cNvCxnSpPr>
            <a:cxnSpLocks noChangeShapeType="1"/>
            <a:endCxn id="93" idx="4"/>
          </p:cNvCxnSpPr>
          <p:nvPr/>
        </p:nvCxnSpPr>
        <p:spPr bwMode="auto">
          <a:xfrm>
            <a:off x="4202936" y="2970278"/>
            <a:ext cx="0" cy="1766988"/>
          </a:xfrm>
          <a:prstGeom prst="line">
            <a:avLst/>
          </a:prstGeom>
          <a:noFill/>
          <a:ln w="12700" algn="ctr">
            <a:solidFill>
              <a:srgbClr val="5F9C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1" name="그룹 32">
            <a:extLst>
              <a:ext uri="{FF2B5EF4-FFF2-40B4-BE49-F238E27FC236}">
                <a16:creationId xmlns:a16="http://schemas.microsoft.com/office/drawing/2014/main" xmlns="" id="{20A2B6B8-83B2-4F59-95D9-22BB84672444}"/>
              </a:ext>
            </a:extLst>
          </p:cNvPr>
          <p:cNvGrpSpPr>
            <a:grpSpLocks/>
          </p:cNvGrpSpPr>
          <p:nvPr/>
        </p:nvGrpSpPr>
        <p:grpSpPr bwMode="auto">
          <a:xfrm>
            <a:off x="4057097" y="4519363"/>
            <a:ext cx="291681" cy="291681"/>
            <a:chOff x="5669424" y="6330062"/>
            <a:chExt cx="204353" cy="204353"/>
          </a:xfrm>
        </p:grpSpPr>
        <p:sp>
          <p:nvSpPr>
            <p:cNvPr id="92" name="타원 46">
              <a:extLst>
                <a:ext uri="{FF2B5EF4-FFF2-40B4-BE49-F238E27FC236}">
                  <a16:creationId xmlns:a16="http://schemas.microsoft.com/office/drawing/2014/main" xmlns="" id="{087CEBC2-412C-4135-8BD9-38B0783D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424" y="6330062"/>
              <a:ext cx="204353" cy="204353"/>
            </a:xfrm>
            <a:prstGeom prst="ellipse">
              <a:avLst/>
            </a:prstGeom>
            <a:solidFill>
              <a:srgbClr val="5F9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타원 123">
              <a:extLst>
                <a:ext uri="{FF2B5EF4-FFF2-40B4-BE49-F238E27FC236}">
                  <a16:creationId xmlns:a16="http://schemas.microsoft.com/office/drawing/2014/main" xmlns="" id="{A1B08C58-4414-44F6-B190-50A7DC94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112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0" name="타원 73">
            <a:extLst>
              <a:ext uri="{FF2B5EF4-FFF2-40B4-BE49-F238E27FC236}">
                <a16:creationId xmlns:a16="http://schemas.microsoft.com/office/drawing/2014/main" xmlns="" id="{F3B05EEE-6CD1-4F15-A8C2-7677E1994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937" y="1926083"/>
            <a:ext cx="1306001" cy="1306001"/>
          </a:xfrm>
          <a:prstGeom prst="ellipse">
            <a:avLst/>
          </a:prstGeom>
          <a:solidFill>
            <a:srgbClr val="5F9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5" name="직선 연결선 61">
            <a:extLst>
              <a:ext uri="{FF2B5EF4-FFF2-40B4-BE49-F238E27FC236}">
                <a16:creationId xmlns:a16="http://schemas.microsoft.com/office/drawing/2014/main" xmlns="" id="{3B254CE9-C905-433D-ACC4-BEA713FD4044}"/>
              </a:ext>
            </a:extLst>
          </p:cNvPr>
          <p:cNvCxnSpPr>
            <a:cxnSpLocks noChangeShapeType="1"/>
            <a:endCxn id="127" idx="0"/>
          </p:cNvCxnSpPr>
          <p:nvPr/>
        </p:nvCxnSpPr>
        <p:spPr bwMode="auto">
          <a:xfrm>
            <a:off x="6095161" y="2612780"/>
            <a:ext cx="2440" cy="1326782"/>
          </a:xfrm>
          <a:prstGeom prst="line">
            <a:avLst/>
          </a:prstGeom>
          <a:noFill/>
          <a:ln w="12700" cap="rnd" algn="ctr">
            <a:solidFill>
              <a:srgbClr val="50A4C6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6" name="그룹 33">
            <a:extLst>
              <a:ext uri="{FF2B5EF4-FFF2-40B4-BE49-F238E27FC236}">
                <a16:creationId xmlns:a16="http://schemas.microsoft.com/office/drawing/2014/main" xmlns="" id="{74C0D601-7CCE-4268-B208-E24907FA0894}"/>
              </a:ext>
            </a:extLst>
          </p:cNvPr>
          <p:cNvGrpSpPr>
            <a:grpSpLocks/>
          </p:cNvGrpSpPr>
          <p:nvPr/>
        </p:nvGrpSpPr>
        <p:grpSpPr bwMode="auto">
          <a:xfrm>
            <a:off x="5958521" y="4519362"/>
            <a:ext cx="291684" cy="291683"/>
            <a:chOff x="3514936" y="6330062"/>
            <a:chExt cx="204353" cy="204353"/>
          </a:xfrm>
        </p:grpSpPr>
        <p:sp>
          <p:nvSpPr>
            <p:cNvPr id="107" name="타원 45">
              <a:extLst>
                <a:ext uri="{FF2B5EF4-FFF2-40B4-BE49-F238E27FC236}">
                  <a16:creationId xmlns:a16="http://schemas.microsoft.com/office/drawing/2014/main" xmlns="" id="{D9ED82E8-149E-4ECD-86EA-2A5FBD8E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936" y="6330062"/>
              <a:ext cx="204353" cy="204353"/>
            </a:xfrm>
            <a:prstGeom prst="ellipse">
              <a:avLst/>
            </a:prstGeom>
            <a:solidFill>
              <a:srgbClr val="50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8" name="타원 122">
              <a:extLst>
                <a:ext uri="{FF2B5EF4-FFF2-40B4-BE49-F238E27FC236}">
                  <a16:creationId xmlns:a16="http://schemas.microsoft.com/office/drawing/2014/main" xmlns="" id="{F12AF6D5-5022-4A61-BEB7-AEB4BFC0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624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4" name="타원 66">
            <a:extLst>
              <a:ext uri="{FF2B5EF4-FFF2-40B4-BE49-F238E27FC236}">
                <a16:creationId xmlns:a16="http://schemas.microsoft.com/office/drawing/2014/main" xmlns="" id="{673CC5C1-DC1B-4F7B-8072-9871545C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360" y="1926083"/>
            <a:ext cx="1306003" cy="1306001"/>
          </a:xfrm>
          <a:prstGeom prst="ellipse">
            <a:avLst/>
          </a:prstGeom>
          <a:solidFill>
            <a:srgbClr val="50A4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latinLnBrk="1" hangingPunct="1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5" name="직선 연결선 11">
            <a:extLst>
              <a:ext uri="{FF2B5EF4-FFF2-40B4-BE49-F238E27FC236}">
                <a16:creationId xmlns:a16="http://schemas.microsoft.com/office/drawing/2014/main" xmlns="" id="{5F32306C-69D5-4269-A90E-292FBB19E069}"/>
              </a:ext>
            </a:extLst>
          </p:cNvPr>
          <p:cNvCxnSpPr>
            <a:cxnSpLocks noChangeShapeType="1"/>
            <a:endCxn id="129" idx="0"/>
          </p:cNvCxnSpPr>
          <p:nvPr/>
        </p:nvCxnSpPr>
        <p:spPr bwMode="auto">
          <a:xfrm flipH="1">
            <a:off x="9905496" y="3046786"/>
            <a:ext cx="9" cy="887270"/>
          </a:xfrm>
          <a:prstGeom prst="line">
            <a:avLst/>
          </a:prstGeom>
          <a:noFill/>
          <a:ln w="12700" cap="rnd" algn="ctr">
            <a:solidFill>
              <a:schemeClr val="accent3"/>
            </a:solidFill>
            <a:round/>
            <a:headEnd type="oval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6" name="그룹 34">
            <a:extLst>
              <a:ext uri="{FF2B5EF4-FFF2-40B4-BE49-F238E27FC236}">
                <a16:creationId xmlns:a16="http://schemas.microsoft.com/office/drawing/2014/main" xmlns="" id="{54FF1DDF-F275-4606-9BF6-E187D2756395}"/>
              </a:ext>
            </a:extLst>
          </p:cNvPr>
          <p:cNvGrpSpPr>
            <a:grpSpLocks/>
          </p:cNvGrpSpPr>
          <p:nvPr/>
        </p:nvGrpSpPr>
        <p:grpSpPr bwMode="auto">
          <a:xfrm>
            <a:off x="9761374" y="4519363"/>
            <a:ext cx="291681" cy="291681"/>
            <a:chOff x="1360447" y="6330062"/>
            <a:chExt cx="204353" cy="204353"/>
          </a:xfrm>
        </p:grpSpPr>
        <p:sp>
          <p:nvSpPr>
            <p:cNvPr id="117" name="타원 5">
              <a:extLst>
                <a:ext uri="{FF2B5EF4-FFF2-40B4-BE49-F238E27FC236}">
                  <a16:creationId xmlns:a16="http://schemas.microsoft.com/office/drawing/2014/main" xmlns="" id="{E3F07BB4-D66A-437F-B4B2-F644D43F7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47" y="6330062"/>
              <a:ext cx="204353" cy="2043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8" name="타원 121">
              <a:extLst>
                <a:ext uri="{FF2B5EF4-FFF2-40B4-BE49-F238E27FC236}">
                  <a16:creationId xmlns:a16="http://schemas.microsoft.com/office/drawing/2014/main" xmlns="" id="{DC8BD28F-3CF9-4A67-88A1-E54BAF041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135" y="6381750"/>
              <a:ext cx="100976" cy="100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latinLnBrk="1" hangingPunct="1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4" name="타원 66">
            <a:extLst>
              <a:ext uri="{FF2B5EF4-FFF2-40B4-BE49-F238E27FC236}">
                <a16:creationId xmlns:a16="http://schemas.microsoft.com/office/drawing/2014/main" xmlns="" id="{8EB40053-B278-4AF4-BEBA-7525D9C18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212" y="1926083"/>
            <a:ext cx="1306003" cy="1306001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6FEEC29F-ECC2-41B9-88F7-04EA61BB86F3}"/>
              </a:ext>
            </a:extLst>
          </p:cNvPr>
          <p:cNvSpPr txBox="1"/>
          <p:nvPr/>
        </p:nvSpPr>
        <p:spPr>
          <a:xfrm>
            <a:off x="3853150" y="4863130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467" dirty="0" smtClean="0"/>
              <a:t>데이터</a:t>
            </a:r>
            <a:endParaRPr lang="en-US" altLang="ko-KR" sz="1467" dirty="0" smtClean="0"/>
          </a:p>
          <a:p>
            <a:r>
              <a:rPr lang="ko-KR" altLang="en-US" sz="1467" dirty="0" smtClean="0"/>
              <a:t>수집</a:t>
            </a:r>
            <a:endParaRPr lang="ko-KR" altLang="en-US" sz="1467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DF775E33-9B29-4217-A40C-652C69EC6A3F}"/>
              </a:ext>
            </a:extLst>
          </p:cNvPr>
          <p:cNvSpPr txBox="1"/>
          <p:nvPr/>
        </p:nvSpPr>
        <p:spPr>
          <a:xfrm>
            <a:off x="2046862" y="3934056"/>
            <a:ext cx="527709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085592CF-3104-4977-986D-E351E7AAC0C3}"/>
              </a:ext>
            </a:extLst>
          </p:cNvPr>
          <p:cNvSpPr txBox="1"/>
          <p:nvPr/>
        </p:nvSpPr>
        <p:spPr>
          <a:xfrm>
            <a:off x="5747986" y="3939562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1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1467" dirty="0" smtClean="0"/>
              <a:t>데이터</a:t>
            </a:r>
            <a:endParaRPr lang="en-US" altLang="ko-KR" sz="1467" dirty="0" smtClean="0"/>
          </a:p>
          <a:p>
            <a:r>
              <a:rPr lang="ko-KR" altLang="en-US" sz="1467" dirty="0" smtClean="0"/>
              <a:t>전처리</a:t>
            </a:r>
            <a:endParaRPr lang="ko-KR" altLang="en-US" sz="1467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33D8B4AF-24FF-48E4-94F2-209517B77705}"/>
              </a:ext>
            </a:extLst>
          </p:cNvPr>
          <p:cNvSpPr txBox="1"/>
          <p:nvPr/>
        </p:nvSpPr>
        <p:spPr>
          <a:xfrm>
            <a:off x="7658182" y="4863130"/>
            <a:ext cx="69923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</a:t>
            </a:r>
            <a:endParaRPr lang="en-US" altLang="ko-KR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3D92F059-ACA7-4793-8822-A186A03107DA}"/>
              </a:ext>
            </a:extLst>
          </p:cNvPr>
          <p:cNvSpPr txBox="1"/>
          <p:nvPr/>
        </p:nvSpPr>
        <p:spPr>
          <a:xfrm>
            <a:off x="9446876" y="3934056"/>
            <a:ext cx="917239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및</a:t>
            </a:r>
            <a:endParaRPr lang="en-US" altLang="ko-KR" sz="1467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67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</a:t>
            </a:r>
            <a:r>
              <a:rPr lang="ko-KR" altLang="en-US" sz="14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7740306A-A5A7-472B-BB83-57779FFB8075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93D4B17E-8E10-4A2A-9041-EA09D9ECF8CE}"/>
                </a:ext>
              </a:extLst>
            </p:cNvPr>
            <p:cNvSpPr txBox="1"/>
            <p:nvPr/>
          </p:nvSpPr>
          <p:spPr>
            <a:xfrm>
              <a:off x="882379" y="387930"/>
              <a:ext cx="258628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</a:t>
              </a:r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분석 업무 절차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xmlns="" id="{F2389F75-CAC5-4CE1-90E9-98E25D67D117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18FCF4D2-F6A3-49FB-BF15-5209BDEE9783}"/>
                </a:ext>
              </a:extLst>
            </p:cNvPr>
            <p:cNvSpPr txBox="1"/>
            <p:nvPr/>
          </p:nvSpPr>
          <p:spPr>
            <a:xfrm>
              <a:off x="227316" y="312282"/>
              <a:ext cx="583334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 smtClean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xmlns="" id="{70C556CC-2E52-46BC-A1B6-2F7A15C704E7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xmlns="" id="{8FF32219-CCD6-4881-BDBF-A2A92CA0CF8E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xmlns="" id="{AFE28564-154D-407A-B489-7AE8D8F74904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xmlns="" id="{8BDE155A-87BB-4C72-8E1A-1804FB3A52C4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xmlns="" id="{18FDEB0D-C652-4585-8C06-CDA3A375482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xmlns="" id="{133F6CCD-5A80-462F-861C-31D38E5507F3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xmlns="" id="{C677ECAC-9797-45E8-B280-B6C429C9945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xmlns="" id="{1914EAF8-08E4-4C6F-9FEA-FF12B891ECE3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xmlns="" id="{14F614F3-E9F3-42D3-8ADB-6AA41589721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xmlns="" id="{A4373BC7-F721-4CE1-9377-51C6F2230BE7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xmlns="" id="{F95331DC-65C0-4CAF-B029-2C1C58D7FEFD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xmlns="" id="{D940EE5C-51DF-455F-BB6E-9435539AC35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70D27F36-0B6B-4C83-A83D-0848BC9AAD18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xmlns="" id="{8609A77A-9E39-4948-8B8E-FC7E461BF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61" name="object 28">
                <a:extLst>
                  <a:ext uri="{FF2B5EF4-FFF2-40B4-BE49-F238E27FC236}">
                    <a16:creationId xmlns:a16="http://schemas.microsoft.com/office/drawing/2014/main" xmlns="" id="{B29CCA8A-7C26-4B78-B6A7-86C51F872549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xmlns="" id="{431AE270-7F3B-4B30-A8CD-3A3D4B2C9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0B70E8E1-118A-45A1-B372-D4DAB9B5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</a:t>
            </a:fld>
            <a:endParaRPr lang="ko-KR" altLang="en-US" sz="1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A4174D16-2585-4A1D-B06F-05F9D15AD75F}"/>
              </a:ext>
            </a:extLst>
          </p:cNvPr>
          <p:cNvSpPr/>
          <p:nvPr/>
        </p:nvSpPr>
        <p:spPr>
          <a:xfrm>
            <a:off x="1750229" y="2027082"/>
            <a:ext cx="1104000" cy="11040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62270C41-2CAD-43CC-BDBA-AC638030ECE1}"/>
              </a:ext>
            </a:extLst>
          </p:cNvPr>
          <p:cNvSpPr/>
          <p:nvPr/>
        </p:nvSpPr>
        <p:spPr>
          <a:xfrm>
            <a:off x="3652113" y="2027082"/>
            <a:ext cx="1104000" cy="1104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BD128176-BB28-4612-862C-C0C604675F74}"/>
              </a:ext>
            </a:extLst>
          </p:cNvPr>
          <p:cNvSpPr/>
          <p:nvPr/>
        </p:nvSpPr>
        <p:spPr>
          <a:xfrm>
            <a:off x="5552659" y="2027082"/>
            <a:ext cx="1104000" cy="1104000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85DEE53D-E284-4634-8477-B2AB9B5C0996}"/>
              </a:ext>
            </a:extLst>
          </p:cNvPr>
          <p:cNvSpPr/>
          <p:nvPr/>
        </p:nvSpPr>
        <p:spPr>
          <a:xfrm>
            <a:off x="7452359" y="2027082"/>
            <a:ext cx="1104000" cy="11040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BB8B5E33-1B15-401C-B48B-9D8496F88493}"/>
              </a:ext>
            </a:extLst>
          </p:cNvPr>
          <p:cNvSpPr/>
          <p:nvPr/>
        </p:nvSpPr>
        <p:spPr>
          <a:xfrm>
            <a:off x="9352072" y="2027082"/>
            <a:ext cx="1104000" cy="1104000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870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150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모델의 평가지표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50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034427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ko-KR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caret 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 사용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415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특이도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(Specificity)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중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Negative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0.9458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민감도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(Sensitivity | Recall)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실제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중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Positive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0.6897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정밀도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(precision)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Positive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로 예측한 것 중 실제 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Postive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인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0.8167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정확도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(accuracy)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예측한 것 중 실제로 맞춘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비율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0.8417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46155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150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모델의 평가지표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51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277693"/>
            <a:ext cx="1177526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확인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1993572"/>
            <a:ext cx="3360384" cy="415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모델이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80%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이상의 정확도를 가지고 있기에 모델이 나쁘지 않다고 자체적으로 판단을 내리겠음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몇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%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 정확도를 가지고 있어야 좋은 모델일까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?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도메인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(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영역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)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에 따라 다르다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도메인 지식을 갖춰야 한다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.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다른 모델과의 비교를 통해 가장 좋은 모델을 선택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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제 경험상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0.7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Wingdings" pitchFamily="2" charset="2"/>
              </a:rPr>
              <a:t>이상의 정확도를 가지고 있으면 나쁘지 않은 모델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9140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52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049560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의사결정나무 해석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2185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r>
              <a:rPr lang="en-US" altLang="ko-KR" sz="1600" dirty="0" err="1"/>
              <a:t>install.packages</a:t>
            </a:r>
            <a:r>
              <a:rPr lang="en-US" altLang="ko-KR" sz="1600" dirty="0"/>
              <a:t>('</a:t>
            </a:r>
            <a:r>
              <a:rPr lang="en-US" altLang="ko-KR" sz="1600" dirty="0" err="1"/>
              <a:t>rpart.plot</a:t>
            </a:r>
            <a:r>
              <a:rPr lang="en-US" altLang="ko-KR" sz="1600" dirty="0"/>
              <a:t>')</a:t>
            </a:r>
          </a:p>
          <a:p>
            <a:r>
              <a:rPr lang="en-US" altLang="ko-KR" sz="1600" dirty="0"/>
              <a:t>library('</a:t>
            </a:r>
            <a:r>
              <a:rPr lang="en-US" altLang="ko-KR" sz="1600" dirty="0" err="1"/>
              <a:t>rpart.plot</a:t>
            </a:r>
            <a:r>
              <a:rPr lang="en-US" altLang="ko-KR" sz="1600" dirty="0"/>
              <a:t>')</a:t>
            </a:r>
          </a:p>
          <a:p>
            <a:r>
              <a:rPr lang="en-US" altLang="ko-KR" sz="1600" dirty="0" err="1"/>
              <a:t>rpart.plot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</a:t>
            </a:r>
            <a:r>
              <a:rPr lang="en-US" altLang="ko-KR" sz="1600" dirty="0"/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94851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53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2049560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의사결정나무 해석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2295676"/>
            <a:ext cx="3360384" cy="314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왼쪽으로 가는 것으로 해석 진행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!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번 가지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성별이 남성이면 죽는 것으로 판단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1 -&gt; 2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번 가지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7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세 이상이면 죽을 것으로 판단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2 -&gt; 3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번 가지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: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6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세 이하더라도 동승한 형제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,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배우자수가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명 이상이면 죽을 것으로 판단 </a:t>
            </a: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82933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해석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54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1579797"/>
            <a:ext cx="1395534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중요도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2" y="2295676"/>
            <a:ext cx="3614313" cy="4536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생존여부를 판단하는데 가장 중요한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컬럼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1.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성별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2.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티켓가격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3.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좌석등급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4.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나이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5.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동승 부모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/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자식 수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6.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동승 형제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/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배우자 수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7.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탐승지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</a:t>
            </a:r>
          </a:p>
          <a:p>
            <a:r>
              <a:rPr lang="en-US" altLang="ko-KR" sz="1600" dirty="0" smtClean="0"/>
              <a:t>print(</a:t>
            </a:r>
            <a:r>
              <a:rPr lang="en-US" altLang="ko-KR" sz="1600" dirty="0" err="1" smtClean="0"/>
              <a:t>tf$variable.importance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barplot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tf$variable.importance</a:t>
            </a:r>
            <a:r>
              <a:rPr lang="en-US" altLang="ko-KR" sz="1600" dirty="0"/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117272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110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모델의 평가지표를 생성해라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(table(),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confusionMatrix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())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의사결정나무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plot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생성해라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변수중요도를 확인해라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55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4116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42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Q1 )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모델의 평가지표를 생성해라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(table(), 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confusionMatrix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())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A1 )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/>
              <a:t>table(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, real = real</a:t>
            </a:r>
            <a:r>
              <a:rPr lang="en-US" altLang="ko-KR" sz="1600" dirty="0" smtClean="0"/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install.packages</a:t>
            </a:r>
            <a:r>
              <a:rPr lang="en-US" altLang="ko-KR" sz="1600" dirty="0"/>
              <a:t>('caret')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/>
              <a:t>library(caret)</a:t>
            </a:r>
            <a:endParaRPr lang="en-US" altLang="ko-KR" sz="1600" dirty="0" smtClean="0"/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600" dirty="0" err="1"/>
              <a:t>confusionMatrix</a:t>
            </a:r>
            <a:r>
              <a:rPr lang="en-US" altLang="ko-KR" sz="1600" dirty="0"/>
              <a:t>(table(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pred</a:t>
            </a:r>
            <a:r>
              <a:rPr lang="en-US" altLang="ko-KR" sz="1600" dirty="0"/>
              <a:t>, real = real),positive = '1')</a:t>
            </a:r>
            <a:endParaRPr lang="en-US" altLang="ko-KR" sz="1600" dirty="0" smtClean="0"/>
          </a:p>
          <a:p>
            <a:pPr>
              <a:lnSpc>
                <a:spcPct val="150000"/>
              </a:lnSpc>
              <a:buClr>
                <a:schemeClr val="accent5"/>
              </a:buClr>
            </a:pP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Q2 )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의사결정나무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plot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을 생성해라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A2 )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('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rpart.plot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library('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rpart.plot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')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rpart.plot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tf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56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6675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1B87127-ED26-4297-82E5-637D64DBC85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D5AC1537-E9F1-4B9D-B6FA-E4F9B65141BC}"/>
                </a:ext>
              </a:extLst>
            </p:cNvPr>
            <p:cNvSpPr txBox="1"/>
            <p:nvPr/>
          </p:nvSpPr>
          <p:spPr>
            <a:xfrm>
              <a:off x="853320" y="387930"/>
              <a:ext cx="5208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실습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1659357-84B9-41A2-B5AE-D49EAC4F41B9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2A877C1-8E16-4F20-9EA6-A24465A1C827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00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514A85E-96E5-43C8-A74D-BC94FE56FD1E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301995F-3C1D-48E8-A1CD-3AD04D160832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0AD33FEB-48A5-4A52-919B-60E280AB29C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DF1D365-EAC2-495E-8EC0-D4A72128BC81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8C28478-3B34-435B-900D-F70A623F62C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D40EF173-EF61-48D4-A154-7ED25270543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7522AE20-145E-4148-834A-D7865B482D40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9CF6EA6D-1B79-48A5-973A-32F77D5DDA94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A273DD22-BFEB-4BB6-BD78-D924C9AB5A77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D38050FE-83AB-457B-96A8-95B39E6635E9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9AF33A38-5AE8-46E3-959B-C737E3012BF6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F38D891-B456-4B4F-A9D2-72D213F5B6FD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3FCAD36F-B3FE-47B0-A2C3-432697009BDC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2EF92872-1288-46DB-89E1-3BD00DEDA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3" name="object 28">
                <a:extLst>
                  <a:ext uri="{FF2B5EF4-FFF2-40B4-BE49-F238E27FC236}">
                    <a16:creationId xmlns:a16="http://schemas.microsoft.com/office/drawing/2014/main" xmlns="" id="{FC5995BC-37C2-4C6C-90DD-DD53B009B5F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0BBDA96F-EEBA-4871-A0D2-8E0B718DA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AEF9294-7897-45DB-9157-AA4792AE4271}"/>
              </a:ext>
            </a:extLst>
          </p:cNvPr>
          <p:cNvSpPr txBox="1"/>
          <p:nvPr/>
        </p:nvSpPr>
        <p:spPr>
          <a:xfrm>
            <a:off x="399048" y="1199187"/>
            <a:ext cx="10545495" cy="144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Q3)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변수중요도를 확인해라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A3 ) 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print(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tf$variable.importance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barplot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tf$variable.importance</a:t>
            </a:r>
            <a:r>
              <a:rPr lang="en-US" altLang="ko-KR" sz="1467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sp>
        <p:nvSpPr>
          <p:cNvPr id="66" name="슬라이드 번호 개체 틀 2">
            <a:extLst>
              <a:ext uri="{FF2B5EF4-FFF2-40B4-BE49-F238E27FC236}">
                <a16:creationId xmlns:a16="http://schemas.microsoft.com/office/drawing/2014/main" xmlns="" id="{8A8A960F-456E-4545-9A75-6C594E46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57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213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4AD18430-3014-4B3F-8163-61377DB792CA}"/>
              </a:ext>
            </a:extLst>
          </p:cNvPr>
          <p:cNvSpPr/>
          <p:nvPr/>
        </p:nvSpPr>
        <p:spPr>
          <a:xfrm>
            <a:off x="1033154" y="91363"/>
            <a:ext cx="4341535" cy="2078008"/>
          </a:xfrm>
          <a:prstGeom prst="roundRect">
            <a:avLst>
              <a:gd name="adj" fmla="val 22129"/>
            </a:avLst>
          </a:prstGeom>
          <a:blipFill dpi="0" rotWithShape="1">
            <a:blip r:embed="rId3">
              <a:alphaModFix amt="4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9838" t="-42171" r="-7382" b="-1157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3CE1B520-A06D-4391-A02E-09CC894C4863}"/>
              </a:ext>
            </a:extLst>
          </p:cNvPr>
          <p:cNvSpPr/>
          <p:nvPr/>
        </p:nvSpPr>
        <p:spPr>
          <a:xfrm>
            <a:off x="1033154" y="5302489"/>
            <a:ext cx="4341535" cy="1555511"/>
          </a:xfrm>
          <a:prstGeom prst="roundRect">
            <a:avLst>
              <a:gd name="adj" fmla="val 22129"/>
            </a:avLst>
          </a:prstGeom>
          <a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 l="-69982" t="-154201" r="442" b="-334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918181F-430D-4079-A41B-BE64A563CDF4}"/>
              </a:ext>
            </a:extLst>
          </p:cNvPr>
          <p:cNvGrpSpPr/>
          <p:nvPr/>
        </p:nvGrpSpPr>
        <p:grpSpPr>
          <a:xfrm>
            <a:off x="2173" y="-1"/>
            <a:ext cx="12327037" cy="4005065"/>
            <a:chOff x="0" y="-1"/>
            <a:chExt cx="9245278" cy="300379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70C2F28-9ADF-4DD9-ACD1-EA968C5A1ABF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9C6F483-4DA8-4FF6-888D-516CAD712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07985" y="68522"/>
              <a:ext cx="266700" cy="698284"/>
            </a:xfrm>
            <a:prstGeom prst="rect">
              <a:avLst/>
            </a:prstGeom>
          </p:spPr>
        </p:pic>
        <p:sp>
          <p:nvSpPr>
            <p:cNvPr id="7" name="object 28">
              <a:extLst>
                <a:ext uri="{FF2B5EF4-FFF2-40B4-BE49-F238E27FC236}">
                  <a16:creationId xmlns:a16="http://schemas.microsoft.com/office/drawing/2014/main" xmlns="" id="{A70194FE-D2F4-42A4-A854-3E627A80A013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168946" y="1927466"/>
              <a:ext cx="1901393" cy="25127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37">
                <a:lnSpc>
                  <a:spcPts val="3243"/>
                </a:lnSpc>
              </a:pP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Copyright 20</a:t>
              </a:r>
              <a:r>
                <a:rPr lang="en-US" altLang="ko-KR" sz="80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21.</a:t>
              </a:r>
              <a:r>
                <a:rPr lang="en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keis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all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rights</a:t>
              </a:r>
              <a:r>
                <a:rPr lang="en" sz="800" spc="-65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" sz="800" spc="8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reserved.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8182BF0-B5E0-4E06-86CE-446ECDD29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8897143" y="853962"/>
              <a:ext cx="290652" cy="90857"/>
            </a:xfrm>
            <a:prstGeom prst="rect">
              <a:avLst/>
            </a:prstGeom>
          </p:spPr>
        </p:pic>
      </p:grp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xmlns="" id="{0C58ADDF-D30A-4E23-BBC7-217FBCAD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58</a:t>
            </a:fld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AA0EB1B-5768-481B-87CD-3C0A06ED1119}"/>
              </a:ext>
            </a:extLst>
          </p:cNvPr>
          <p:cNvSpPr txBox="1"/>
          <p:nvPr/>
        </p:nvSpPr>
        <p:spPr>
          <a:xfrm>
            <a:off x="6063106" y="2695770"/>
            <a:ext cx="422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궁금한게</a:t>
            </a:r>
            <a:r>
              <a:rPr kumimoji="1" lang="ko-KR" altLang="en-US" sz="2400" b="1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" panose="02030304000000000000" pitchFamily="18" charset="-128"/>
              </a:rPr>
              <a:t> 있으시면</a:t>
            </a:r>
            <a:endParaRPr kumimoji="1" lang="en-US" altLang="ko-KR" sz="24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78FDD7D-5BB3-46C5-942D-3F970C1747A3}"/>
              </a:ext>
            </a:extLst>
          </p:cNvPr>
          <p:cNvSpPr txBox="1"/>
          <p:nvPr/>
        </p:nvSpPr>
        <p:spPr>
          <a:xfrm>
            <a:off x="5903979" y="3407735"/>
            <a:ext cx="506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Name : </a:t>
            </a:r>
            <a:r>
              <a:rPr kumimoji="1" lang="ko-KR" altLang="en-US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민종열 대리</a:t>
            </a:r>
            <a:endParaRPr kumimoji="1" lang="en-US" altLang="ko-KR" sz="1600" spc="-93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Email : </a:t>
            </a: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  <a:hlinkClick r:id="rId8"/>
              </a:rPr>
              <a:t>wpdntm3001@naver.com</a:t>
            </a:r>
            <a:endParaRPr kumimoji="1" lang="en-US" altLang="ko-KR" sz="1600" spc="-93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  <a:p>
            <a:pPr marL="177796" indent="-177796">
              <a:lnSpc>
                <a:spcPct val="150000"/>
              </a:lnSpc>
              <a:buFont typeface="나눔스퀘어" panose="020B0604020202020204" pitchFamily="34" charset="0"/>
              <a:buChar char="•"/>
            </a:pPr>
            <a:r>
              <a:rPr kumimoji="1" lang="en-US" altLang="ko-KR" sz="1600" spc="-9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Hp</a:t>
            </a:r>
            <a:r>
              <a:rPr kumimoji="1" lang="en-US" altLang="ko-KR" sz="1600" spc="-9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30304000000000000" pitchFamily="18" charset="-128"/>
              </a:rPr>
              <a:t> : 010-5439-5931</a:t>
            </a:r>
            <a:endParaRPr kumimoji="1" lang="en-US" altLang="ko-KR" sz="1600" spc="-93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나눔스퀘어" panose="02030304000000000000" pitchFamily="18" charset="-128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E9884A63-10EC-40A0-A5C6-9B383DD29AD0}"/>
              </a:ext>
            </a:extLst>
          </p:cNvPr>
          <p:cNvSpPr/>
          <p:nvPr/>
        </p:nvSpPr>
        <p:spPr>
          <a:xfrm>
            <a:off x="1033154" y="2253663"/>
            <a:ext cx="4341535" cy="2964840"/>
          </a:xfrm>
          <a:prstGeom prst="roundRect">
            <a:avLst>
              <a:gd name="adj" fmla="val 2212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029DBD4-2E3B-4998-8E87-B0D9BF81B154}"/>
              </a:ext>
            </a:extLst>
          </p:cNvPr>
          <p:cNvSpPr/>
          <p:nvPr/>
        </p:nvSpPr>
        <p:spPr>
          <a:xfrm>
            <a:off x="1150229" y="1124744"/>
            <a:ext cx="3464808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773722" eaLnBrk="0" hangingPunct="0">
              <a:spcAft>
                <a:spcPts val="800"/>
              </a:spcAft>
              <a:buSzPct val="100000"/>
              <a:defRPr/>
            </a:pPr>
            <a:r>
              <a:rPr lang="en-US" altLang="ko-KR" sz="4267" b="1" kern="0" spc="-13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ko-KR" altLang="en-US" sz="4267" b="1" kern="0" spc="-13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4267" b="1" kern="0" spc="-13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마치며</a:t>
            </a:r>
            <a:endParaRPr lang="en-US" altLang="ko-KR" sz="4267" b="1" kern="0" spc="-13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77787AB-AA62-4AD8-A507-A9E2F4A7746B}"/>
              </a:ext>
            </a:extLst>
          </p:cNvPr>
          <p:cNvGrpSpPr/>
          <p:nvPr/>
        </p:nvGrpSpPr>
        <p:grpSpPr>
          <a:xfrm>
            <a:off x="800307" y="1429576"/>
            <a:ext cx="699845" cy="96000"/>
            <a:chOff x="7719524" y="723611"/>
            <a:chExt cx="524884" cy="7200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C6ED70F9-DB3F-463C-A6B3-71C679033E99}"/>
                </a:ext>
              </a:extLst>
            </p:cNvPr>
            <p:cNvSpPr/>
            <p:nvPr/>
          </p:nvSpPr>
          <p:spPr>
            <a:xfrm>
              <a:off x="8172408" y="723611"/>
              <a:ext cx="72000" cy="72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3EB2CED2-0F43-4860-AA5B-064629D54DE4}"/>
                </a:ext>
              </a:extLst>
            </p:cNvPr>
            <p:cNvSpPr/>
            <p:nvPr/>
          </p:nvSpPr>
          <p:spPr>
            <a:xfrm>
              <a:off x="8021446" y="723611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6C6B7833-308D-47F9-8F0F-FCAE81B704A2}"/>
                </a:ext>
              </a:extLst>
            </p:cNvPr>
            <p:cNvSpPr/>
            <p:nvPr/>
          </p:nvSpPr>
          <p:spPr>
            <a:xfrm>
              <a:off x="7870485" y="723611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D663F4AD-FFB6-4797-95B7-D3FF07F352F6}"/>
                </a:ext>
              </a:extLst>
            </p:cNvPr>
            <p:cNvSpPr/>
            <p:nvPr/>
          </p:nvSpPr>
          <p:spPr>
            <a:xfrm>
              <a:off x="7719524" y="723611"/>
              <a:ext cx="72000" cy="72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DB04545D-67EB-42BF-8EC7-8EB6D4BA2B9E}"/>
              </a:ext>
            </a:extLst>
          </p:cNvPr>
          <p:cNvGrpSpPr/>
          <p:nvPr/>
        </p:nvGrpSpPr>
        <p:grpSpPr>
          <a:xfrm rot="5400000" flipH="1">
            <a:off x="5888778" y="2780707"/>
            <a:ext cx="55417" cy="293239"/>
            <a:chOff x="4296913" y="1348685"/>
            <a:chExt cx="108000" cy="51952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7B284085-5E34-4C44-AF14-DD6877D31F7B}"/>
                </a:ext>
              </a:extLst>
            </p:cNvPr>
            <p:cNvSpPr/>
            <p:nvPr/>
          </p:nvSpPr>
          <p:spPr>
            <a:xfrm>
              <a:off x="4296913" y="1760214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alpha val="70000"/>
                  </a:schemeClr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92BE980D-FAE4-4491-84B2-AA869E9532BD}"/>
                </a:ext>
              </a:extLst>
            </p:cNvPr>
            <p:cNvSpPr/>
            <p:nvPr/>
          </p:nvSpPr>
          <p:spPr>
            <a:xfrm>
              <a:off x="4297092" y="1348685"/>
              <a:ext cx="107643" cy="1076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3C24A94A-EBC9-4E7C-AD0A-90F262155E18}"/>
                </a:ext>
              </a:extLst>
            </p:cNvPr>
            <p:cNvSpPr/>
            <p:nvPr/>
          </p:nvSpPr>
          <p:spPr>
            <a:xfrm>
              <a:off x="4296913" y="1554271"/>
              <a:ext cx="108000" cy="10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>
                    <a:alpha val="40000"/>
                  </a:srgbClr>
                </a:gs>
                <a:gs pos="100000">
                  <a:srgbClr val="FFC000">
                    <a:alpha val="9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377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DCE62-2A54-44E8-B4C6-07C42D9B9422}"/>
              </a:ext>
            </a:extLst>
          </p:cNvPr>
          <p:cNvSpPr/>
          <p:nvPr/>
        </p:nvSpPr>
        <p:spPr>
          <a:xfrm>
            <a:off x="1525832" y="2009573"/>
            <a:ext cx="5452808" cy="90287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1773722" eaLnBrk="0" hangingPunct="0">
              <a:spcAft>
                <a:spcPts val="800"/>
              </a:spcAft>
              <a:buSzPct val="100000"/>
              <a:defRPr/>
            </a:pPr>
            <a:r>
              <a:rPr lang="ko-KR" altLang="en-US" sz="5867" b="1" kern="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en-US" altLang="ko-KR" sz="5867" b="1" kern="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5867" b="1" kern="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83D4567-4B41-4C09-B284-3C4DC6519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117299"/>
            <a:ext cx="1718308" cy="3935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A7A2191-4945-482A-9E3D-25B16FF501C9}"/>
              </a:ext>
            </a:extLst>
          </p:cNvPr>
          <p:cNvSpPr/>
          <p:nvPr/>
        </p:nvSpPr>
        <p:spPr>
          <a:xfrm flipV="1">
            <a:off x="0" y="-1"/>
            <a:ext cx="12192000" cy="11803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42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32392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활용할 데이터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6</a:t>
            </a:fld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0DA5E8F-3F34-499D-A526-73BA399E2046}"/>
              </a:ext>
            </a:extLst>
          </p:cNvPr>
          <p:cNvSpPr/>
          <p:nvPr/>
        </p:nvSpPr>
        <p:spPr>
          <a:xfrm>
            <a:off x="878280" y="1680681"/>
            <a:ext cx="6849901" cy="4451716"/>
          </a:xfrm>
          <a:prstGeom prst="roundRect">
            <a:avLst>
              <a:gd name="adj" fmla="val 6116"/>
            </a:avLst>
          </a:prstGeom>
          <a:blipFill>
            <a:blip r:embed="rId6"/>
            <a:stretch>
              <a:fillRect/>
            </a:stretch>
          </a:blip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8016214" y="2713121"/>
            <a:ext cx="183155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타이타닉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8016213" y="3429000"/>
            <a:ext cx="3360384" cy="1108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타이타닉에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탑승한 승객들의 생존 여부에 관련된 데이터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분석 관련 데이터 중 유명한 예제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9686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A08C28E-3D29-43BA-8293-31582C175DDE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3ABCC41-00B9-4751-9875-6AD2A779D9E7}"/>
                </a:ext>
              </a:extLst>
            </p:cNvPr>
            <p:cNvSpPr txBox="1"/>
            <p:nvPr/>
          </p:nvSpPr>
          <p:spPr>
            <a:xfrm>
              <a:off x="853320" y="387930"/>
              <a:ext cx="15150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타이타닉</a:t>
              </a:r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A1FEB2F6-DE0F-40B3-8190-7D09E159DD4E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A654A65-E385-430C-90F4-A64B179EB268}"/>
                </a:ext>
              </a:extLst>
            </p:cNvPr>
            <p:cNvSpPr txBox="1"/>
            <p:nvPr/>
          </p:nvSpPr>
          <p:spPr>
            <a:xfrm>
              <a:off x="227318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C8EABC6C-3EFB-45C6-8344-E9275D45A64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BCE07BD3-8FED-47AC-B4B4-E7F5CA4C339A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0740DF8-1CE8-40CC-8BE9-67D7F81F9A79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1154504-E4C4-4841-BC28-FBF811E9310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8D14D3E8-35D6-475C-BBAC-029B7E143B44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8F052827-ECEA-4E12-A200-C17B934CF1DF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0C1E61A2-A369-4896-B854-1A92ADEE5D68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625C65A-58AD-4781-9108-09160071CD6C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2AA91B1E-BC79-4D5C-90F2-68AAA1986E78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B4625949-30E4-4B44-9815-942BCF7D54A2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61181F3D-D10C-4D74-9EE1-73B49B3FCD1C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CB9010-1F62-4C29-9D8D-B3FEF8E17E4C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56ABF329-39BE-45CB-A394-70ED012CBC1A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13443FEC-0DEA-40CF-923D-67D461488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2" name="object 28">
                <a:extLst>
                  <a:ext uri="{FF2B5EF4-FFF2-40B4-BE49-F238E27FC236}">
                    <a16:creationId xmlns:a16="http://schemas.microsoft.com/office/drawing/2014/main" xmlns="" id="{F2C96437-DC25-401C-B36C-C6FEF1F3CF92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5186F02B-D478-4407-B956-2E19DA4C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xmlns="" id="{F4FE7A8C-366F-4581-B938-2DA0D331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7</a:t>
            </a:fld>
            <a:endParaRPr lang="ko-KR" altLang="en-US" sz="1400" dirty="0"/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xmlns="" id="{EF7246FB-D121-4A81-B8B9-3D2E8C49ED45}"/>
              </a:ext>
            </a:extLst>
          </p:cNvPr>
          <p:cNvSpPr txBox="1">
            <a:spLocks/>
          </p:cNvSpPr>
          <p:nvPr/>
        </p:nvSpPr>
        <p:spPr>
          <a:xfrm>
            <a:off x="6977848" y="1705751"/>
            <a:ext cx="1831551" cy="50644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32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나눔스퀘어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9pPr>
          </a:lstStyle>
          <a:p>
            <a:pPr algn="l">
              <a:lnSpc>
                <a:spcPct val="90000"/>
              </a:lnSpc>
            </a:pPr>
            <a:r>
              <a:rPr lang="ko-KR" altLang="en-US" sz="1867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타이타닉</a:t>
            </a:r>
            <a:r>
              <a:rPr lang="ko-KR" altLang="en-US" sz="1867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sz="1867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6944D18-85B2-4125-8BAD-889C983B0485}"/>
              </a:ext>
            </a:extLst>
          </p:cNvPr>
          <p:cNvSpPr/>
          <p:nvPr/>
        </p:nvSpPr>
        <p:spPr>
          <a:xfrm>
            <a:off x="6977846" y="2421630"/>
            <a:ext cx="4490906" cy="280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다운로드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코드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Install.packages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(‘titanic’)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library(titanic)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#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학습용 데이터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titanic_test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# </a:t>
            </a:r>
            <a:r>
              <a:rPr lang="ko-KR" altLang="en-US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타이타닉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 평가용 데이터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생존여부 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X)</a:t>
            </a: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str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#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구조 확인</a:t>
            </a:r>
            <a:endParaRPr lang="en-US" altLang="ko-KR" sz="1467" spc="-4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  <a:p>
            <a:pPr marL="228594" indent="-228594">
              <a:lnSpc>
                <a:spcPct val="150000"/>
              </a:lnSpc>
              <a:buClr>
                <a:schemeClr val="accent5"/>
              </a:buClr>
              <a:buFont typeface="나눔스퀘어" panose="05000000000000000000" pitchFamily="2" charset="2"/>
              <a:buChar char="§"/>
            </a:pP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summary(</a:t>
            </a:r>
            <a:r>
              <a:rPr lang="en-US" altLang="ko-KR" sz="1467" spc="-4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titanic_train</a:t>
            </a:r>
            <a:r>
              <a:rPr lang="en-US" altLang="ko-KR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) # </a:t>
            </a:r>
            <a:r>
              <a:rPr lang="ko-KR" altLang="en-US" sz="1467" spc="-4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"/>
                <a:sym typeface="나눔스퀘어"/>
              </a:rPr>
              <a:t>데이터 분포 확인</a:t>
            </a:r>
            <a:endParaRPr lang="en" altLang="ko-KR" sz="1467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나눔스퀘어"/>
              <a:sym typeface="나눔스퀘어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42C47C2E-5FC4-4967-8590-11557A82F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12955"/>
              </p:ext>
            </p:extLst>
          </p:nvPr>
        </p:nvGraphicFramePr>
        <p:xfrm>
          <a:off x="789519" y="1751083"/>
          <a:ext cx="5472608" cy="3948797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685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3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06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컬럼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컬럼명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데이터타입</a:t>
                      </a:r>
                      <a:endParaRPr lang="ko-KR" altLang="en-US" sz="1300" kern="0" spc="-5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PassengerId</a:t>
                      </a:r>
                      <a:endParaRPr lang="en-US" altLang="ko-KR" sz="1200" kern="0" spc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승객번호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Survived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생존여부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Pclass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좌석등급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US" sz="1200" b="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Name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Chr</a:t>
                      </a:r>
                      <a:endParaRPr lang="en-US" sz="1200" b="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Sex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Chr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Age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Sibsp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동승한 형제</a:t>
                      </a:r>
                      <a:r>
                        <a:rPr lang="en-US" altLang="ko-KR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배우자수</a:t>
                      </a:r>
                      <a:endParaRPr lang="en-US" altLang="ko-KR" sz="1200" kern="0" spc="-50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Parch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동승한 부모</a:t>
                      </a:r>
                      <a:r>
                        <a:rPr lang="en-US" altLang="ko-KR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자식수</a:t>
                      </a:r>
                      <a:endParaRPr lang="en-US" altLang="ko-KR" sz="1200" kern="0" spc="-50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Ticket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티켓 번호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Chr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Fare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승객 요금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Cabin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 호수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 err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Chr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Embarked</a:t>
                      </a:r>
                      <a:endParaRPr lang="ko-KR" alt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탑승지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Chr</a:t>
                      </a:r>
                      <a:endParaRPr lang="en-US" sz="1200" kern="0" spc="-5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marT="37851" marB="37851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1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9416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 정의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7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0C1D8E99-A8CD-4E00-860A-006B36F230CC}"/>
              </a:ext>
            </a:extLst>
          </p:cNvPr>
          <p:cNvGrpSpPr/>
          <p:nvPr/>
        </p:nvGrpSpPr>
        <p:grpSpPr>
          <a:xfrm>
            <a:off x="1194787" y="3951606"/>
            <a:ext cx="1857839" cy="406400"/>
            <a:chOff x="3906882" y="3107327"/>
            <a:chExt cx="2715303" cy="304800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xmlns="" id="{5B2E1912-54DA-47D6-BD08-380E4E3BB28D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xmlns="" id="{5EF79899-79CC-401F-8959-52ACF00B82DD}"/>
                </a:ext>
              </a:extLst>
            </p:cNvPr>
            <p:cNvSpPr/>
            <p:nvPr/>
          </p:nvSpPr>
          <p:spPr>
            <a:xfrm>
              <a:off x="4710218" y="3167394"/>
              <a:ext cx="1108637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문제 정의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xmlns="" id="{D2DEE43B-0E80-40F0-857D-8E9234E60EDD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xmlns="" id="{97800484-7601-4348-A04C-7D1E6C4D18D5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xmlns="" id="{7A4BC19C-75CF-43AD-B42F-CB3BE414B497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xmlns="" id="{23EC3FE2-3111-47B0-8B62-4D59A39DD95B}"/>
              </a:ext>
            </a:extLst>
          </p:cNvPr>
          <p:cNvSpPr/>
          <p:nvPr/>
        </p:nvSpPr>
        <p:spPr>
          <a:xfrm>
            <a:off x="3175804" y="3944386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특성을 가지고 있는 사람들이 </a:t>
            </a:r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타이타닉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사고에서 생존율이 높을까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D99AA956-E3A0-40A5-9EA1-F0B2871FE4CA}"/>
              </a:ext>
            </a:extLst>
          </p:cNvPr>
          <p:cNvGrpSpPr/>
          <p:nvPr/>
        </p:nvGrpSpPr>
        <p:grpSpPr>
          <a:xfrm>
            <a:off x="1194787" y="4488863"/>
            <a:ext cx="1857839" cy="406400"/>
            <a:chOff x="6737697" y="3107327"/>
            <a:chExt cx="2715303" cy="304800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xmlns="" id="{B2019017-C9A6-4ADA-902E-61204988DCC2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xmlns="" id="{CBFBA1C4-5EE4-4123-90C2-577142D8D758}"/>
                </a:ext>
              </a:extLst>
            </p:cNvPr>
            <p:cNvSpPr/>
            <p:nvPr/>
          </p:nvSpPr>
          <p:spPr>
            <a:xfrm>
              <a:off x="7541032" y="3167394"/>
              <a:ext cx="1108637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목표 변수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xmlns="" id="{ADE9CC49-D4BE-453F-BD70-9420C971C056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xmlns="" id="{B6D74D03-911B-4FE1-9547-C634EA1C8C20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xmlns="" id="{F61B19BF-F9A7-4BBB-8E00-86568D593328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xmlns="" id="{5CDA51BA-FAD8-430A-92DC-6364585046AF}"/>
              </a:ext>
            </a:extLst>
          </p:cNvPr>
          <p:cNvSpPr/>
          <p:nvPr/>
        </p:nvSpPr>
        <p:spPr>
          <a:xfrm>
            <a:off x="3179648" y="448164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Survived :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 여부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B80BAF9E-BA6F-466B-8098-AC87AD761489}"/>
              </a:ext>
            </a:extLst>
          </p:cNvPr>
          <p:cNvGrpSpPr/>
          <p:nvPr/>
        </p:nvGrpSpPr>
        <p:grpSpPr>
          <a:xfrm>
            <a:off x="3310262" y="2193778"/>
            <a:ext cx="6259634" cy="1422113"/>
            <a:chOff x="2025823" y="1006372"/>
            <a:chExt cx="4694724" cy="1066585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54078D89-9E2F-4AA9-88CF-C8C426BD38F1}"/>
                </a:ext>
              </a:extLst>
            </p:cNvPr>
            <p:cNvGrpSpPr/>
            <p:nvPr/>
          </p:nvGrpSpPr>
          <p:grpSpPr>
            <a:xfrm>
              <a:off x="3203848" y="1006372"/>
              <a:ext cx="3516699" cy="1066585"/>
              <a:chOff x="3779912" y="1059582"/>
              <a:chExt cx="3516699" cy="1066585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617B093C-859B-46B3-A5B7-A46B06540E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8034" y="1594987"/>
                <a:ext cx="2558577" cy="3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xmlns="" id="{ADD1D086-C2EC-452D-94C3-5B4888460C51}"/>
                  </a:ext>
                </a:extLst>
              </p:cNvPr>
              <p:cNvGrpSpPr/>
              <p:nvPr/>
            </p:nvGrpSpPr>
            <p:grpSpPr>
              <a:xfrm>
                <a:off x="3779912" y="1059582"/>
                <a:ext cx="1066134" cy="1066585"/>
                <a:chOff x="1422704" y="1266752"/>
                <a:chExt cx="1066134" cy="1066585"/>
              </a:xfrm>
            </p:grpSpPr>
            <p:sp>
              <p:nvSpPr>
                <p:cNvPr id="85" name="타원 90">
                  <a:extLst>
                    <a:ext uri="{FF2B5EF4-FFF2-40B4-BE49-F238E27FC236}">
                      <a16:creationId xmlns:a16="http://schemas.microsoft.com/office/drawing/2014/main" xmlns="" id="{91EFE038-AFCD-4A14-9E89-9AD13F5E6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704" y="1266752"/>
                  <a:ext cx="1066134" cy="106658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/>
                <a:lstStyle>
                  <a:lvl1pPr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endPara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6" name="타원 139">
                  <a:extLst>
                    <a:ext uri="{FF2B5EF4-FFF2-40B4-BE49-F238E27FC236}">
                      <a16:creationId xmlns:a16="http://schemas.microsoft.com/office/drawing/2014/main" xmlns="" id="{27CB73E5-AF24-49FE-B3CB-BE61AB707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6501" y="1440622"/>
                  <a:ext cx="718541" cy="7188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endPara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xmlns="" id="{1767FC2B-8E5F-4922-A7EE-5FA49ED5C289}"/>
                    </a:ext>
                  </a:extLst>
                </p:cNvPr>
                <p:cNvSpPr txBox="1"/>
                <p:nvPr/>
              </p:nvSpPr>
              <p:spPr>
                <a:xfrm>
                  <a:off x="1551418" y="1646687"/>
                  <a:ext cx="792526" cy="284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867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문제정의</a:t>
                  </a:r>
                  <a:endParaRPr lang="ko-KR" altLang="en-US" sz="1867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xmlns="" id="{80697A7A-6E40-45C4-A153-3901F75E4CC8}"/>
                  </a:ext>
                </a:extLst>
              </p:cNvPr>
              <p:cNvGrpSpPr/>
              <p:nvPr/>
            </p:nvGrpSpPr>
            <p:grpSpPr>
              <a:xfrm>
                <a:off x="5224311" y="1484862"/>
                <a:ext cx="1461578" cy="216024"/>
                <a:chOff x="2330716" y="1415073"/>
                <a:chExt cx="1461578" cy="216024"/>
              </a:xfrm>
              <a:solidFill>
                <a:schemeClr val="bg1"/>
              </a:solidFill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xmlns="" id="{DA2E9664-5C56-4906-9B2F-2324170F74AA}"/>
                    </a:ext>
                  </a:extLst>
                </p:cNvPr>
                <p:cNvSpPr/>
                <p:nvPr/>
              </p:nvSpPr>
              <p:spPr>
                <a:xfrm>
                  <a:off x="2330716" y="1415073"/>
                  <a:ext cx="216024" cy="216024"/>
                </a:xfrm>
                <a:prstGeom prst="ellipse">
                  <a:avLst/>
                </a:prstGeom>
                <a:grp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65" name="타원 364">
                  <a:extLst>
                    <a:ext uri="{FF2B5EF4-FFF2-40B4-BE49-F238E27FC236}">
                      <a16:creationId xmlns:a16="http://schemas.microsoft.com/office/drawing/2014/main" xmlns="" id="{05F77208-3121-4E1C-AA90-63662E6376D3}"/>
                    </a:ext>
                  </a:extLst>
                </p:cNvPr>
                <p:cNvSpPr/>
                <p:nvPr/>
              </p:nvSpPr>
              <p:spPr>
                <a:xfrm>
                  <a:off x="2959161" y="1415073"/>
                  <a:ext cx="216024" cy="216024"/>
                </a:xfrm>
                <a:prstGeom prst="ellipse">
                  <a:avLst/>
                </a:prstGeom>
                <a:grp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66" name="타원 365">
                  <a:extLst>
                    <a:ext uri="{FF2B5EF4-FFF2-40B4-BE49-F238E27FC236}">
                      <a16:creationId xmlns:a16="http://schemas.microsoft.com/office/drawing/2014/main" xmlns="" id="{BEE3FB26-6A4B-4A89-ABD4-8EBDAEF13996}"/>
                    </a:ext>
                  </a:extLst>
                </p:cNvPr>
                <p:cNvSpPr/>
                <p:nvPr/>
              </p:nvSpPr>
              <p:spPr>
                <a:xfrm>
                  <a:off x="3576270" y="1415073"/>
                  <a:ext cx="216024" cy="216024"/>
                </a:xfrm>
                <a:prstGeom prst="ellipse">
                  <a:avLst/>
                </a:prstGeom>
                <a:grp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BCE0A35-9029-409E-A959-CC3CBA6D1B57}"/>
                </a:ext>
              </a:extLst>
            </p:cNvPr>
            <p:cNvSpPr txBox="1"/>
            <p:nvPr/>
          </p:nvSpPr>
          <p:spPr>
            <a:xfrm>
              <a:off x="2025823" y="1401165"/>
              <a:ext cx="11532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err="1" smtClean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타이타닉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데이터</a:t>
              </a:r>
              <a:endParaRPr lang="ko-KR" altLang="en-US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8" name="슬라이드 번호 개체 틀 2">
            <a:extLst>
              <a:ext uri="{FF2B5EF4-FFF2-40B4-BE49-F238E27FC236}">
                <a16:creationId xmlns:a16="http://schemas.microsoft.com/office/drawing/2014/main" xmlns="" id="{A5B8DA36-8601-4405-8AF1-34121FF0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8</a:t>
            </a:fld>
            <a:endParaRPr lang="ko-KR" altLang="en-US" sz="14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BEE3FB26-6A4B-4A89-ABD4-8EBDAEF13996}"/>
              </a:ext>
            </a:extLst>
          </p:cNvPr>
          <p:cNvSpPr/>
          <p:nvPr/>
        </p:nvSpPr>
        <p:spPr>
          <a:xfrm>
            <a:off x="9281860" y="2760818"/>
            <a:ext cx="288032" cy="28803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6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B5C3840-A2E8-4808-A36E-6078CEFBD81A}"/>
              </a:ext>
            </a:extLst>
          </p:cNvPr>
          <p:cNvGrpSpPr/>
          <p:nvPr/>
        </p:nvGrpSpPr>
        <p:grpSpPr>
          <a:xfrm>
            <a:off x="1" y="-1"/>
            <a:ext cx="12327037" cy="4005065"/>
            <a:chOff x="0" y="-1"/>
            <a:chExt cx="9245278" cy="3003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AD4BAA8-0A9F-4797-BBF6-807CBEBFA28B}"/>
                </a:ext>
              </a:extLst>
            </p:cNvPr>
            <p:cNvSpPr txBox="1"/>
            <p:nvPr/>
          </p:nvSpPr>
          <p:spPr>
            <a:xfrm>
              <a:off x="853320" y="387930"/>
              <a:ext cx="17062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2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제목을 입력하세요</a:t>
              </a:r>
              <a:endParaRPr lang="ko-KR" altLang="en-US" sz="2400" spc="-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57B45C0-FADF-4CE8-AD70-E0603954E3B4}"/>
                </a:ext>
              </a:extLst>
            </p:cNvPr>
            <p:cNvSpPr/>
            <p:nvPr/>
          </p:nvSpPr>
          <p:spPr>
            <a:xfrm flipV="1">
              <a:off x="0" y="-1"/>
              <a:ext cx="9144000" cy="88525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541FD36-E2C0-4BA0-954C-E1E997170F71}"/>
                </a:ext>
              </a:extLst>
            </p:cNvPr>
            <p:cNvSpPr txBox="1"/>
            <p:nvPr/>
          </p:nvSpPr>
          <p:spPr>
            <a:xfrm>
              <a:off x="227316" y="312282"/>
              <a:ext cx="583333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733" dirty="0">
                  <a:solidFill>
                    <a:schemeClr val="accent3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3733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CAC0B62-BDA8-48BC-8962-1EABCB4D52D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756025" y="757910"/>
              <a:ext cx="6963499" cy="17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9694785C-097D-442D-89C4-D907E8CE7AA0}"/>
                </a:ext>
              </a:extLst>
            </p:cNvPr>
            <p:cNvSpPr/>
            <p:nvPr/>
          </p:nvSpPr>
          <p:spPr>
            <a:xfrm>
              <a:off x="299286" y="759396"/>
              <a:ext cx="439393" cy="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7E04E36-45DE-4850-8BC2-A9B3461D80F6}"/>
                </a:ext>
              </a:extLst>
            </p:cNvPr>
            <p:cNvGrpSpPr/>
            <p:nvPr/>
          </p:nvGrpSpPr>
          <p:grpSpPr>
            <a:xfrm>
              <a:off x="7719524" y="723611"/>
              <a:ext cx="524884" cy="72000"/>
              <a:chOff x="7719524" y="723611"/>
              <a:chExt cx="524884" cy="72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19C3E855-E876-4FD8-83A2-D491041DEE0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82BC5888-4302-4A2C-92A5-94CD34ADEBDE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663DBA4F-A8DE-4225-A0BF-77DFBC4D2CE2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878F0271-2797-4AF5-97E2-D068658C419A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77E1911-ACAF-4E51-B12C-2422E03A44CA}"/>
                </a:ext>
              </a:extLst>
            </p:cNvPr>
            <p:cNvGrpSpPr/>
            <p:nvPr/>
          </p:nvGrpSpPr>
          <p:grpSpPr>
            <a:xfrm>
              <a:off x="319036" y="328932"/>
              <a:ext cx="393676" cy="54002"/>
              <a:chOff x="7719524" y="723611"/>
              <a:chExt cx="524884" cy="72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C8EFC728-D7A6-4169-873E-8452654549FC}"/>
                  </a:ext>
                </a:extLst>
              </p:cNvPr>
              <p:cNvSpPr/>
              <p:nvPr/>
            </p:nvSpPr>
            <p:spPr>
              <a:xfrm>
                <a:off x="8172408" y="723611"/>
                <a:ext cx="72000" cy="72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690288AE-D033-4E62-BAE2-9E040E2DA57D}"/>
                  </a:ext>
                </a:extLst>
              </p:cNvPr>
              <p:cNvSpPr/>
              <p:nvPr/>
            </p:nvSpPr>
            <p:spPr>
              <a:xfrm>
                <a:off x="8021446" y="723611"/>
                <a:ext cx="72000" cy="72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B28E143F-80D2-4B42-9C80-41450F59F65B}"/>
                  </a:ext>
                </a:extLst>
              </p:cNvPr>
              <p:cNvSpPr/>
              <p:nvPr/>
            </p:nvSpPr>
            <p:spPr>
              <a:xfrm>
                <a:off x="7870485" y="723611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F2E1FA83-2BDD-41DF-90C2-46DAC0A253C5}"/>
                  </a:ext>
                </a:extLst>
              </p:cNvPr>
              <p:cNvSpPr/>
              <p:nvPr/>
            </p:nvSpPr>
            <p:spPr>
              <a:xfrm>
                <a:off x="7719524" y="723611"/>
                <a:ext cx="72000" cy="72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1B3AB983-C890-440C-9710-6479A642C1BF}"/>
                </a:ext>
              </a:extLst>
            </p:cNvPr>
            <p:cNvGrpSpPr/>
            <p:nvPr/>
          </p:nvGrpSpPr>
          <p:grpSpPr>
            <a:xfrm>
              <a:off x="8907985" y="68522"/>
              <a:ext cx="337293" cy="2935276"/>
              <a:chOff x="8907985" y="14000"/>
              <a:chExt cx="337293" cy="29352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63A6D0B-616B-4C58-B5E3-00E747C2F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07985" y="14000"/>
                <a:ext cx="266700" cy="698284"/>
              </a:xfrm>
              <a:prstGeom prst="rect">
                <a:avLst/>
              </a:prstGeom>
            </p:spPr>
          </p:pic>
          <p:sp>
            <p:nvSpPr>
              <p:cNvPr id="15" name="object 28">
                <a:extLst>
                  <a:ext uri="{FF2B5EF4-FFF2-40B4-BE49-F238E27FC236}">
                    <a16:creationId xmlns:a16="http://schemas.microsoft.com/office/drawing/2014/main" xmlns="" id="{294826FA-7BD0-4C96-B08D-79A52CE181CA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8168946" y="1872944"/>
                <a:ext cx="1901393" cy="2512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537">
                  <a:lnSpc>
                    <a:spcPts val="3243"/>
                  </a:lnSpc>
                </a:pP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Copyright 20</a:t>
                </a:r>
                <a:r>
                  <a:rPr lang="en-US" altLang="ko-KR" sz="80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21.</a:t>
                </a:r>
                <a:r>
                  <a:rPr lang="en" sz="80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keis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all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rights</a:t>
                </a:r>
                <a:r>
                  <a:rPr lang="en" sz="800" spc="-65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" sz="800" spc="8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reserved.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A7E85E81-3689-47F1-814A-0B07260AB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8897143" y="799440"/>
                <a:ext cx="290652" cy="90857"/>
              </a:xfrm>
              <a:prstGeom prst="rect">
                <a:avLst/>
              </a:prstGeom>
            </p:spPr>
          </p:pic>
        </p:grp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617B093C-859B-46B3-A5B7-A46B06540EDB}"/>
              </a:ext>
            </a:extLst>
          </p:cNvPr>
          <p:cNvCxnSpPr>
            <a:cxnSpLocks/>
            <a:stCxn id="56" idx="6"/>
            <a:endCxn id="104" idx="6"/>
          </p:cNvCxnSpPr>
          <p:nvPr/>
        </p:nvCxnSpPr>
        <p:spPr>
          <a:xfrm>
            <a:off x="5148950" y="2219843"/>
            <a:ext cx="4564958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0697A7A-6E40-45C4-A153-3901F75E4CC8}"/>
              </a:ext>
            </a:extLst>
          </p:cNvPr>
          <p:cNvGrpSpPr/>
          <p:nvPr/>
        </p:nvGrpSpPr>
        <p:grpSpPr>
          <a:xfrm>
            <a:off x="4860918" y="2075827"/>
            <a:ext cx="3923797" cy="288032"/>
            <a:chOff x="849446" y="1415073"/>
            <a:chExt cx="2942848" cy="216024"/>
          </a:xfrm>
          <a:solidFill>
            <a:schemeClr val="bg1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DA2E9664-5C56-4906-9B2F-2324170F74AA}"/>
                </a:ext>
              </a:extLst>
            </p:cNvPr>
            <p:cNvSpPr/>
            <p:nvPr/>
          </p:nvSpPr>
          <p:spPr>
            <a:xfrm>
              <a:off x="849446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xmlns="" id="{05F77208-3121-4E1C-AA90-63662E6376D3}"/>
                </a:ext>
              </a:extLst>
            </p:cNvPr>
            <p:cNvSpPr/>
            <p:nvPr/>
          </p:nvSpPr>
          <p:spPr>
            <a:xfrm>
              <a:off x="2855878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xmlns="" id="{BEE3FB26-6A4B-4A89-ABD4-8EBDAEF13996}"/>
                </a:ext>
              </a:extLst>
            </p:cNvPr>
            <p:cNvSpPr/>
            <p:nvPr/>
          </p:nvSpPr>
          <p:spPr>
            <a:xfrm>
              <a:off x="3576270" y="1415073"/>
              <a:ext cx="216024" cy="216024"/>
            </a:xfrm>
            <a:prstGeom prst="ellipse">
              <a:avLst/>
            </a:prstGeom>
            <a:grp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BCE0A35-9029-409E-A959-CC3CBA6D1B57}"/>
              </a:ext>
            </a:extLst>
          </p:cNvPr>
          <p:cNvSpPr txBox="1"/>
          <p:nvPr/>
        </p:nvSpPr>
        <p:spPr>
          <a:xfrm>
            <a:off x="3215833" y="2035178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타이타닉</a:t>
            </a:r>
            <a:r>
              <a:rPr lang="ko-KR" altLang="en-US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ADD1D086-C2EC-452D-94C3-5B4888460C51}"/>
              </a:ext>
            </a:extLst>
          </p:cNvPr>
          <p:cNvGrpSpPr/>
          <p:nvPr/>
        </p:nvGrpSpPr>
        <p:grpSpPr>
          <a:xfrm>
            <a:off x="5603969" y="1508788"/>
            <a:ext cx="1421512" cy="1422113"/>
            <a:chOff x="2243700" y="1266752"/>
            <a:chExt cx="1066134" cy="1066585"/>
          </a:xfrm>
        </p:grpSpPr>
        <p:sp>
          <p:nvSpPr>
            <p:cNvPr id="85" name="타원 90">
              <a:extLst>
                <a:ext uri="{FF2B5EF4-FFF2-40B4-BE49-F238E27FC236}">
                  <a16:creationId xmlns:a16="http://schemas.microsoft.com/office/drawing/2014/main" xmlns="" id="{91EFE038-AFCD-4A14-9E89-9AD13F5E6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700" y="1266752"/>
              <a:ext cx="1066134" cy="106658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6" name="타원 139">
              <a:extLst>
                <a:ext uri="{FF2B5EF4-FFF2-40B4-BE49-F238E27FC236}">
                  <a16:creationId xmlns:a16="http://schemas.microsoft.com/office/drawing/2014/main" xmlns="" id="{27CB73E5-AF24-49FE-B3CB-BE61AB707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497" y="1440622"/>
              <a:ext cx="718541" cy="7188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1767FC2B-8E5F-4922-A7EE-5FA49ED5C289}"/>
                </a:ext>
              </a:extLst>
            </p:cNvPr>
            <p:cNvSpPr txBox="1"/>
            <p:nvPr/>
          </p:nvSpPr>
          <p:spPr>
            <a:xfrm>
              <a:off x="2498329" y="1589428"/>
              <a:ext cx="556883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집</a:t>
              </a:r>
            </a:p>
          </p:txBody>
        </p:sp>
      </p:grpSp>
      <p:sp>
        <p:nvSpPr>
          <p:cNvPr id="94" name="슬라이드 번호 개체 틀 2">
            <a:extLst>
              <a:ext uri="{FF2B5EF4-FFF2-40B4-BE49-F238E27FC236}">
                <a16:creationId xmlns:a16="http://schemas.microsoft.com/office/drawing/2014/main" xmlns="" id="{28FF7FF4-3FDF-4A25-8525-42EF648C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183" y="6356351"/>
            <a:ext cx="2844800" cy="365125"/>
          </a:xfrm>
        </p:spPr>
        <p:txBody>
          <a:bodyPr/>
          <a:lstStyle/>
          <a:p>
            <a:fld id="{FE9B414B-E3F0-4611-BA9D-43189D8642CE}" type="slidenum">
              <a:rPr lang="ko-KR" altLang="en-US" sz="1400"/>
              <a:t>9</a:t>
            </a:fld>
            <a:endParaRPr lang="ko-KR" altLang="en-US" sz="14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156A52AD-CF76-44B7-9BA1-72E790C8CDEA}"/>
              </a:ext>
            </a:extLst>
          </p:cNvPr>
          <p:cNvGrpSpPr/>
          <p:nvPr/>
        </p:nvGrpSpPr>
        <p:grpSpPr>
          <a:xfrm>
            <a:off x="1194787" y="3266616"/>
            <a:ext cx="1857839" cy="406400"/>
            <a:chOff x="3906882" y="3107327"/>
            <a:chExt cx="2715303" cy="3048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A9064323-766E-497F-98BA-F2AB139F3746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C8B7D36C-47A0-40B9-946A-08064F411154}"/>
                </a:ext>
              </a:extLst>
            </p:cNvPr>
            <p:cNvSpPr/>
            <p:nvPr/>
          </p:nvSpPr>
          <p:spPr>
            <a:xfrm>
              <a:off x="4448663" y="3167394"/>
              <a:ext cx="1631749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패키지를 이용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474A6CF7-14DE-404E-8016-DCBBB30E77E1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0AB04667-8B35-415C-A1CC-4F3C5BD66960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FB6E14DB-39D5-4B5B-A503-1A2367978DAF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xmlns="" id="{D42D0D01-078A-403C-9560-9527211C83D0}"/>
              </a:ext>
            </a:extLst>
          </p:cNvPr>
          <p:cNvSpPr/>
          <p:nvPr/>
        </p:nvSpPr>
        <p:spPr>
          <a:xfrm>
            <a:off x="3175804" y="3259396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/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패키지에는 해당 패키지에 어울리는 데이터가 존재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0258BD13-4E2C-467E-B438-A12DC9C56955}"/>
              </a:ext>
            </a:extLst>
          </p:cNvPr>
          <p:cNvGrpSpPr/>
          <p:nvPr/>
        </p:nvGrpSpPr>
        <p:grpSpPr>
          <a:xfrm>
            <a:off x="1194787" y="3803873"/>
            <a:ext cx="1857839" cy="406400"/>
            <a:chOff x="6737697" y="3107327"/>
            <a:chExt cx="2715303" cy="3048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FA8CF34A-4068-49B3-898C-D62CA057C51D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422D8D8B-BDB1-48DB-B86B-FE869C2ECB1F}"/>
                </a:ext>
              </a:extLst>
            </p:cNvPr>
            <p:cNvSpPr/>
            <p:nvPr/>
          </p:nvSpPr>
          <p:spPr>
            <a:xfrm>
              <a:off x="7703015" y="3167394"/>
              <a:ext cx="784668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크롤링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xmlns="" id="{999502FA-078A-4C8A-8CBF-6EE3F69BDEEE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ACBD0194-D2DB-4857-96C7-BAF458A2562A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366369A8-2694-4BE1-9784-EBBC2D8B7E57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3E34C1A7-BDFD-49CD-9735-55002FBFAEDB}"/>
              </a:ext>
            </a:extLst>
          </p:cNvPr>
          <p:cNvSpPr/>
          <p:nvPr/>
        </p:nvSpPr>
        <p:spPr>
          <a:xfrm>
            <a:off x="3179648" y="379665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블로그나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있는 데이터를 </a:t>
            </a:r>
            <a:r>
              <a:rPr lang="en-US" altLang="ko-KR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1467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코딩을 통해 수집</a:t>
            </a:r>
            <a:endParaRPr lang="ko-KR" altLang="en-US" sz="1467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36FC3059-77A6-4602-BB7B-8D1A59BA9C34}"/>
              </a:ext>
            </a:extLst>
          </p:cNvPr>
          <p:cNvGrpSpPr/>
          <p:nvPr/>
        </p:nvGrpSpPr>
        <p:grpSpPr>
          <a:xfrm>
            <a:off x="1194787" y="4878388"/>
            <a:ext cx="1857839" cy="406400"/>
            <a:chOff x="6737697" y="3107327"/>
            <a:chExt cx="2715303" cy="30480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6F487074-486A-4811-91AB-110EE317F6A0}"/>
                </a:ext>
              </a:extLst>
            </p:cNvPr>
            <p:cNvSpPr/>
            <p:nvPr/>
          </p:nvSpPr>
          <p:spPr>
            <a:xfrm>
              <a:off x="6737697" y="3107327"/>
              <a:ext cx="2715303" cy="304800"/>
            </a:xfrm>
            <a:prstGeom prst="rect">
              <a:avLst/>
            </a:prstGeom>
            <a:solidFill>
              <a:srgbClr val="A5C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solidFill>
                  <a:srgbClr val="A5C8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ED03AA05-634B-4618-AE48-7EC183B5EC13}"/>
                </a:ext>
              </a:extLst>
            </p:cNvPr>
            <p:cNvSpPr/>
            <p:nvPr/>
          </p:nvSpPr>
          <p:spPr>
            <a:xfrm>
              <a:off x="7086284" y="3167394"/>
              <a:ext cx="2018132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공개 데이터  활용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FC12C040-9312-4B4F-B776-A90D565168DA}"/>
                </a:ext>
              </a:extLst>
            </p:cNvPr>
            <p:cNvGrpSpPr/>
            <p:nvPr/>
          </p:nvGrpSpPr>
          <p:grpSpPr>
            <a:xfrm>
              <a:off x="6737697" y="3107327"/>
              <a:ext cx="2715303" cy="304800"/>
              <a:chOff x="3906882" y="3031127"/>
              <a:chExt cx="2715303" cy="304800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F68F1900-13D6-4D8B-AE79-BE597222EFB4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xmlns="" id="{9737E5BA-E843-4F86-832B-AE5951546527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E0F45AAA-F43B-45C7-9AE2-DE30D81C6213}"/>
              </a:ext>
            </a:extLst>
          </p:cNvPr>
          <p:cNvSpPr/>
          <p:nvPr/>
        </p:nvSpPr>
        <p:spPr>
          <a:xfrm>
            <a:off x="3190931" y="4871168"/>
            <a:ext cx="7598160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 포털 및 </a:t>
            </a:r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등에 공개된 데이터 </a:t>
            </a:r>
            <a:r>
              <a:rPr lang="ko-KR" altLang="en-US" sz="1467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포털에서</a:t>
            </a:r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수집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7FFEBF9A-F77D-446A-AA1E-CBF629BC1FE3}"/>
              </a:ext>
            </a:extLst>
          </p:cNvPr>
          <p:cNvGrpSpPr/>
          <p:nvPr/>
        </p:nvGrpSpPr>
        <p:grpSpPr>
          <a:xfrm>
            <a:off x="1194787" y="5415647"/>
            <a:ext cx="1857839" cy="406400"/>
            <a:chOff x="3906882" y="3107327"/>
            <a:chExt cx="2715303" cy="3048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A9D16D07-E3B3-4748-9878-A04D70CF85A8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CF662D7E-BC4D-4B75-80A1-42FE0C04BBEF}"/>
                </a:ext>
              </a:extLst>
            </p:cNvPr>
            <p:cNvSpPr/>
            <p:nvPr/>
          </p:nvSpPr>
          <p:spPr>
            <a:xfrm>
              <a:off x="5002985" y="3167394"/>
              <a:ext cx="523114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구매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xmlns="" id="{BCF89FED-C3E3-4353-AAB4-6EE8B70DF771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3039A7C8-43D1-4D1E-B110-19B90C1FF2C0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537005BD-6724-4658-A750-9DDB5D32B77E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xmlns="" id="{CC1392EC-9AFB-4D3B-8698-D2643E3954D5}"/>
              </a:ext>
            </a:extLst>
          </p:cNvPr>
          <p:cNvSpPr/>
          <p:nvPr/>
        </p:nvSpPr>
        <p:spPr>
          <a:xfrm>
            <a:off x="3190932" y="5408427"/>
            <a:ext cx="7598160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데이터를 가지고 있는 기업에 구매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4FC32FE8-C30D-4C4C-839F-AC0542F80470}"/>
              </a:ext>
            </a:extLst>
          </p:cNvPr>
          <p:cNvGrpSpPr/>
          <p:nvPr/>
        </p:nvGrpSpPr>
        <p:grpSpPr>
          <a:xfrm>
            <a:off x="1194787" y="4341131"/>
            <a:ext cx="1857839" cy="406400"/>
            <a:chOff x="3906882" y="3107327"/>
            <a:chExt cx="2715303" cy="30480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FC70EE56-E6F9-4A72-B5B6-CDB780C5A910}"/>
                </a:ext>
              </a:extLst>
            </p:cNvPr>
            <p:cNvSpPr/>
            <p:nvPr/>
          </p:nvSpPr>
          <p:spPr>
            <a:xfrm>
              <a:off x="3906882" y="3107327"/>
              <a:ext cx="2715303" cy="304800"/>
            </a:xfrm>
            <a:prstGeom prst="rect">
              <a:avLst/>
            </a:prstGeom>
            <a:solidFill>
              <a:srgbClr val="01A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67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9DA587B1-3C99-4DF8-9ABF-36BD0FF49584}"/>
                </a:ext>
              </a:extLst>
            </p:cNvPr>
            <p:cNvSpPr/>
            <p:nvPr/>
          </p:nvSpPr>
          <p:spPr>
            <a:xfrm>
              <a:off x="4872205" y="3167394"/>
              <a:ext cx="784668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1773722" eaLnBrk="0" hangingPunct="0">
                <a:buSzPct val="100000"/>
                <a:defRPr/>
              </a:pPr>
              <a:r>
                <a:rPr lang="ko-KR" altLang="en-US" sz="1600" b="1" kern="0" spc="-67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" panose="020B0600000101010101" pitchFamily="50" charset="-127"/>
                  <a:cs typeface="나눔스퀘어" panose="020B0604020202020204" pitchFamily="34" charset="0"/>
                </a:rPr>
                <a:t>노가다</a:t>
              </a:r>
              <a:endParaRPr lang="ko-KR" altLang="en-US" sz="1600" b="1" kern="0" spc="-6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" panose="020B0600000101010101" pitchFamily="50" charset="-127"/>
                <a:cs typeface="나눔스퀘어" panose="020B0604020202020204" pitchFamily="34" charset="0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xmlns="" id="{FAF1F5C2-D544-4EE6-A816-C77434160140}"/>
                </a:ext>
              </a:extLst>
            </p:cNvPr>
            <p:cNvGrpSpPr/>
            <p:nvPr/>
          </p:nvGrpSpPr>
          <p:grpSpPr>
            <a:xfrm>
              <a:off x="3906882" y="3107327"/>
              <a:ext cx="2715303" cy="304800"/>
              <a:chOff x="3906882" y="3031127"/>
              <a:chExt cx="2715303" cy="304800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xmlns="" id="{DC06DFCC-BEC8-467E-BBD0-4614C3D3AD2B}"/>
                  </a:ext>
                </a:extLst>
              </p:cNvPr>
              <p:cNvSpPr/>
              <p:nvPr/>
            </p:nvSpPr>
            <p:spPr>
              <a:xfrm>
                <a:off x="6553200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AD2D1C25-9774-4A6E-A9C2-102231FFB979}"/>
                  </a:ext>
                </a:extLst>
              </p:cNvPr>
              <p:cNvSpPr/>
              <p:nvPr/>
            </p:nvSpPr>
            <p:spPr>
              <a:xfrm>
                <a:off x="3906882" y="3031127"/>
                <a:ext cx="68985" cy="3048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spc="-67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xmlns="" id="{83569668-C1DE-49CF-BADA-71A119B01830}"/>
              </a:ext>
            </a:extLst>
          </p:cNvPr>
          <p:cNvSpPr/>
          <p:nvPr/>
        </p:nvSpPr>
        <p:spPr>
          <a:xfrm>
            <a:off x="3179648" y="4324703"/>
            <a:ext cx="7609443" cy="420840"/>
          </a:xfrm>
          <a:prstGeom prst="roundRect">
            <a:avLst>
              <a:gd name="adj" fmla="val 11428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7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일일이 데이터를 입력</a:t>
            </a:r>
            <a:endParaRPr lang="ko-KR" altLang="en-US" sz="14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BEE3FB26-6A4B-4A89-ABD4-8EBDAEF13996}"/>
              </a:ext>
            </a:extLst>
          </p:cNvPr>
          <p:cNvSpPr/>
          <p:nvPr/>
        </p:nvSpPr>
        <p:spPr>
          <a:xfrm>
            <a:off x="9425876" y="2075828"/>
            <a:ext cx="288032" cy="28803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80866" y="3177152"/>
            <a:ext cx="9911678" cy="557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62" idx="1"/>
            <a:endCxn id="4" idx="1"/>
          </p:cNvCxnSpPr>
          <p:nvPr/>
        </p:nvCxnSpPr>
        <p:spPr>
          <a:xfrm rot="10800000" flipV="1">
            <a:off x="1080867" y="2204454"/>
            <a:ext cx="2134967" cy="1251667"/>
          </a:xfrm>
          <a:prstGeom prst="bentConnector3">
            <a:avLst>
              <a:gd name="adj1" fmla="val 110707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7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2815</Words>
  <Application>Microsoft Office PowerPoint</Application>
  <PresentationFormat>사용자 지정</PresentationFormat>
  <Paragraphs>697</Paragraphs>
  <Slides>59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굴림</vt:lpstr>
      <vt:lpstr>Arial</vt:lpstr>
      <vt:lpstr>나눔명조 ExtraBold</vt:lpstr>
      <vt:lpstr>나눔스퀘어 Bold</vt:lpstr>
      <vt:lpstr>나눔스퀘어 ExtraBold</vt:lpstr>
      <vt:lpstr>맑은 고딕</vt:lpstr>
      <vt:lpstr>나눔스퀘어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Keis</dc:creator>
  <cp:lastModifiedBy>swcsmart000</cp:lastModifiedBy>
  <cp:revision>50</cp:revision>
  <dcterms:created xsi:type="dcterms:W3CDTF">2021-04-13T00:57:57Z</dcterms:created>
  <dcterms:modified xsi:type="dcterms:W3CDTF">2022-06-24T07:56:11Z</dcterms:modified>
</cp:coreProperties>
</file>